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AsftNnRoCVnyKYFYYpM9kBWDR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7F3AB4-C9A4-4A06-8B8D-11DAE1D3C711}">
  <a:tblStyle styleId="{BF7F3AB4-C9A4-4A06-8B8D-11DAE1D3C7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42" autoAdjust="0"/>
  </p:normalViewPr>
  <p:slideViewPr>
    <p:cSldViewPr snapToGrid="0">
      <p:cViewPr varScale="1">
        <p:scale>
          <a:sx n="79" d="100"/>
          <a:sy n="79" d="100"/>
        </p:scale>
        <p:origin x="17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f02299f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cf02299f0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1" dirty="0"/>
              <a:t>Welcome and introduction by Chris Hart, Chair of ERBID Co.</a:t>
            </a:r>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Presenter: Gina Franchi</a:t>
            </a:r>
          </a:p>
          <a:p>
            <a:pPr marL="457200" lvl="0" indent="-317500" algn="l" rtl="0">
              <a:spcBef>
                <a:spcPts val="0"/>
              </a:spcBef>
              <a:spcAft>
                <a:spcPts val="0"/>
              </a:spcAft>
              <a:buSzPts val="1400"/>
              <a:buChar char="●"/>
            </a:pPr>
            <a:endParaRPr lang="en-GB" dirty="0"/>
          </a:p>
          <a:p>
            <a:pPr marL="457200" lvl="0" indent="-317500" algn="l" rtl="0">
              <a:spcBef>
                <a:spcPts val="0"/>
              </a:spcBef>
              <a:spcAft>
                <a:spcPts val="0"/>
              </a:spcAft>
              <a:buSzPts val="1400"/>
              <a:buChar char="●"/>
            </a:pPr>
            <a:r>
              <a:rPr lang="en-GB" dirty="0"/>
              <a:t>There are over 30k subscribers to our main ER newsletter list</a:t>
            </a:r>
            <a:endParaRPr dirty="0"/>
          </a:p>
          <a:p>
            <a:pPr marL="457200" lvl="0" indent="-317500" algn="l" rtl="0">
              <a:spcBef>
                <a:spcPts val="0"/>
              </a:spcBef>
              <a:spcAft>
                <a:spcPts val="0"/>
              </a:spcAft>
              <a:buSzPts val="1400"/>
              <a:buChar char="●"/>
            </a:pPr>
            <a:r>
              <a:rPr lang="en-GB" dirty="0"/>
              <a:t>It was redesigned in 2023 to make even more inspirational </a:t>
            </a:r>
            <a:endParaRPr dirty="0"/>
          </a:p>
          <a:p>
            <a:pPr marL="457200" lvl="0" indent="-317500" algn="l" rtl="0">
              <a:spcBef>
                <a:spcPts val="0"/>
              </a:spcBef>
              <a:spcAft>
                <a:spcPts val="0"/>
              </a:spcAft>
              <a:buSzPts val="1400"/>
              <a:buChar char="●"/>
            </a:pPr>
            <a:r>
              <a:rPr lang="en-GB" dirty="0"/>
              <a:t>And optimised for top 10 email providers</a:t>
            </a:r>
            <a:endParaRPr dirty="0"/>
          </a:p>
          <a:p>
            <a:pPr marL="457200" lvl="0" indent="-317500" algn="l" rtl="0">
              <a:spcBef>
                <a:spcPts val="0"/>
              </a:spcBef>
              <a:spcAft>
                <a:spcPts val="0"/>
              </a:spcAft>
              <a:buSzPts val="1400"/>
              <a:buChar char="●"/>
            </a:pPr>
            <a:r>
              <a:rPr lang="en-GB" dirty="0"/>
              <a:t>We send out one email per month, following our yearly newsletter plan</a:t>
            </a:r>
            <a:endParaRPr dirty="0"/>
          </a:p>
          <a:p>
            <a:pPr marL="457200" lvl="0" indent="-317500" algn="l" rtl="0">
              <a:spcBef>
                <a:spcPts val="0"/>
              </a:spcBef>
              <a:spcAft>
                <a:spcPts val="0"/>
              </a:spcAft>
              <a:buSzPts val="1400"/>
              <a:buChar char="●"/>
            </a:pPr>
            <a:r>
              <a:rPr lang="en-GB" dirty="0"/>
              <a:t>Rates: both our open rates and CTRs are higher than industry average</a:t>
            </a:r>
            <a:endParaRPr dirty="0"/>
          </a:p>
          <a:p>
            <a:pPr marL="457200" lvl="0" indent="-317500" algn="l" rtl="0">
              <a:spcBef>
                <a:spcPts val="0"/>
              </a:spcBef>
              <a:spcAft>
                <a:spcPts val="0"/>
              </a:spcAft>
              <a:buSzPts val="1400"/>
              <a:buChar char="●"/>
            </a:pPr>
            <a:r>
              <a:rPr lang="en-GB" dirty="0"/>
              <a:t>Make sure you subscribe so you can see what’s going out to visitors</a:t>
            </a:r>
            <a:endParaRPr dirty="0"/>
          </a:p>
        </p:txBody>
      </p:sp>
      <p:sp>
        <p:nvSpPr>
          <p:cNvPr id="236" name="Google Shape;23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b="1" dirty="0"/>
              <a:t>Presenter: Gina Franchi</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Arial"/>
              <a:buChar char="●"/>
              <a:tabLst/>
              <a:defRPr/>
            </a:pPr>
            <a:endParaRPr lang="en-GB" b="1" dirty="0"/>
          </a:p>
          <a:p>
            <a:pPr marL="457200" lvl="0" indent="-317500" algn="l" rtl="0">
              <a:spcBef>
                <a:spcPts val="0"/>
              </a:spcBef>
              <a:spcAft>
                <a:spcPts val="0"/>
              </a:spcAft>
              <a:buClr>
                <a:schemeClr val="dk1"/>
              </a:buClr>
              <a:buSzPts val="1400"/>
              <a:buChar char="●"/>
            </a:pPr>
            <a:r>
              <a:rPr lang="en-GB" b="1" dirty="0"/>
              <a:t>In 2023</a:t>
            </a:r>
            <a:r>
              <a:rPr lang="en-GB" dirty="0"/>
              <a:t> we reached 7.4million people through organic social (i.e. no paid ad spend behind this). </a:t>
            </a:r>
            <a:endParaRPr b="1" dirty="0"/>
          </a:p>
          <a:p>
            <a:pPr marL="457200" lvl="0" indent="-317500" algn="l" rtl="0">
              <a:spcBef>
                <a:spcPts val="0"/>
              </a:spcBef>
              <a:spcAft>
                <a:spcPts val="0"/>
              </a:spcAft>
              <a:buSzPts val="1400"/>
              <a:buChar char="●"/>
            </a:pPr>
            <a:r>
              <a:rPr lang="en-GB" dirty="0"/>
              <a:t>This was through </a:t>
            </a:r>
            <a:r>
              <a:rPr lang="en-GB" b="1" dirty="0"/>
              <a:t>5 different platforms:</a:t>
            </a:r>
            <a:r>
              <a:rPr lang="en-GB" dirty="0"/>
              <a:t> Facebook, Instagram, YouTube, TikTok and X (formerly known as Twitter)</a:t>
            </a:r>
            <a:endParaRPr dirty="0"/>
          </a:p>
          <a:p>
            <a:pPr marL="457200" lvl="0" indent="-317500" algn="l" rtl="0">
              <a:spcBef>
                <a:spcPts val="0"/>
              </a:spcBef>
              <a:spcAft>
                <a:spcPts val="0"/>
              </a:spcAft>
              <a:buSzPts val="1400"/>
              <a:buChar char="●"/>
            </a:pPr>
            <a:r>
              <a:rPr lang="en-GB" b="1" dirty="0"/>
              <a:t>TikTok </a:t>
            </a:r>
            <a:r>
              <a:rPr lang="en-GB" dirty="0"/>
              <a:t>is our newest platform, and we are actively growing this channel, primarily through using User Generated Content (or UGC) - content provided by anyone! I’ll talk more about this on the next slide.</a:t>
            </a:r>
            <a:endParaRPr dirty="0"/>
          </a:p>
          <a:p>
            <a:pPr marL="457200" lvl="0" indent="-317500" algn="l" rtl="0">
              <a:spcBef>
                <a:spcPts val="0"/>
              </a:spcBef>
              <a:spcAft>
                <a:spcPts val="0"/>
              </a:spcAft>
              <a:buSzPts val="1400"/>
              <a:buChar char="●"/>
            </a:pPr>
            <a:r>
              <a:rPr lang="en-GB" b="1" dirty="0"/>
              <a:t>Topics:</a:t>
            </a:r>
            <a:r>
              <a:rPr lang="en-GB" dirty="0"/>
              <a:t> the topics that tend to relate most to the audience are coastal, events, drones and UGC.</a:t>
            </a:r>
            <a:endParaRPr dirty="0"/>
          </a:p>
          <a:p>
            <a:pPr marL="457200" lvl="0" indent="-317500" algn="l" rtl="0">
              <a:spcBef>
                <a:spcPts val="0"/>
              </a:spcBef>
              <a:spcAft>
                <a:spcPts val="0"/>
              </a:spcAft>
              <a:buSzPts val="1400"/>
              <a:buChar char="●"/>
            </a:pPr>
            <a:r>
              <a:rPr lang="en-GB" dirty="0"/>
              <a:t>We are above </a:t>
            </a:r>
            <a:r>
              <a:rPr lang="en-GB" b="1" dirty="0"/>
              <a:t>industry average for engagement rates</a:t>
            </a:r>
            <a:r>
              <a:rPr lang="en-GB" dirty="0"/>
              <a:t> - we tend to average between 3-6% depending on platform, and the average is between 1-5%. This is because we test what content works best, and build on that, creating more content that we know our users will relate to.</a:t>
            </a:r>
            <a:endParaRPr dirty="0"/>
          </a:p>
          <a:p>
            <a:pPr marL="457200" lvl="0" indent="-317500" algn="l" rtl="0">
              <a:spcBef>
                <a:spcPts val="0"/>
              </a:spcBef>
              <a:spcAft>
                <a:spcPts val="0"/>
              </a:spcAft>
              <a:buSzPts val="1400"/>
              <a:buChar char="●"/>
            </a:pPr>
            <a:r>
              <a:rPr lang="en-GB" dirty="0"/>
              <a:t>We are also working alongside carefully selected</a:t>
            </a:r>
            <a:r>
              <a:rPr lang="en-GB" b="1" dirty="0"/>
              <a:t> influencers</a:t>
            </a:r>
            <a:r>
              <a:rPr lang="en-GB" dirty="0"/>
              <a:t> who have the engagement and authority in our target audience, linking these in with the 5 themes mentioned earlier.</a:t>
            </a:r>
            <a:endParaRPr dirty="0"/>
          </a:p>
          <a:p>
            <a:pPr marL="0" lvl="0" indent="0" algn="l" rtl="0">
              <a:spcBef>
                <a:spcPts val="0"/>
              </a:spcBef>
              <a:spcAft>
                <a:spcPts val="0"/>
              </a:spcAft>
              <a:buNone/>
            </a:pPr>
            <a:endParaRPr dirty="0"/>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Presenter: Gina Franchi</a:t>
            </a:r>
          </a:p>
          <a:p>
            <a:pPr marL="457200" lvl="0" indent="-317500" algn="l" rtl="0">
              <a:spcBef>
                <a:spcPts val="0"/>
              </a:spcBef>
              <a:spcAft>
                <a:spcPts val="0"/>
              </a:spcAft>
              <a:buSzPts val="1400"/>
              <a:buChar char="●"/>
            </a:pPr>
            <a:endParaRPr lang="en-GB" b="1" dirty="0"/>
          </a:p>
          <a:p>
            <a:pPr marL="457200" lvl="0" indent="-317500" algn="l" rtl="0">
              <a:spcBef>
                <a:spcPts val="0"/>
              </a:spcBef>
              <a:spcAft>
                <a:spcPts val="0"/>
              </a:spcAft>
              <a:buSzPts val="1400"/>
              <a:buChar char="●"/>
            </a:pPr>
            <a:r>
              <a:rPr lang="en-GB" b="1" dirty="0"/>
              <a:t>Gallery:</a:t>
            </a:r>
            <a:r>
              <a:rPr lang="en-GB" dirty="0"/>
              <a:t> On  the ER website, the eagle eyed among you may have noticed this “social media gallery”. These are real images, reels and videos that have been pulled in from social media platforms via a system called </a:t>
            </a:r>
            <a:r>
              <a:rPr lang="en-GB" dirty="0" err="1"/>
              <a:t>Crowdriff</a:t>
            </a:r>
            <a:r>
              <a:rPr lang="en-GB" dirty="0"/>
              <a:t>.</a:t>
            </a:r>
            <a:endParaRPr dirty="0"/>
          </a:p>
          <a:p>
            <a:pPr marL="457200" lvl="0" indent="-317500" algn="l" rtl="0">
              <a:spcBef>
                <a:spcPts val="0"/>
              </a:spcBef>
              <a:spcAft>
                <a:spcPts val="0"/>
              </a:spcAft>
              <a:buSzPts val="1400"/>
              <a:buChar char="●"/>
            </a:pPr>
            <a:r>
              <a:rPr lang="en-GB" b="1" dirty="0"/>
              <a:t>#EnglishRiviera: </a:t>
            </a:r>
            <a:r>
              <a:rPr lang="en-GB" dirty="0"/>
              <a:t>When someone uses the hashtag English Riviera, it will automatically get pulled into our </a:t>
            </a:r>
            <a:r>
              <a:rPr lang="en-GB" dirty="0" err="1"/>
              <a:t>Crowdriff</a:t>
            </a:r>
            <a:r>
              <a:rPr lang="en-GB" dirty="0"/>
              <a:t>. </a:t>
            </a:r>
            <a:endParaRPr dirty="0"/>
          </a:p>
          <a:p>
            <a:pPr marL="457200" lvl="0" indent="-317500" algn="l" rtl="0">
              <a:spcBef>
                <a:spcPts val="0"/>
              </a:spcBef>
              <a:spcAft>
                <a:spcPts val="0"/>
              </a:spcAft>
              <a:buSzPts val="1400"/>
              <a:buChar char="●"/>
            </a:pPr>
            <a:r>
              <a:rPr lang="en-GB" dirty="0"/>
              <a:t>It gets filtered through into topics using AI, and then Steve can select some, and automatically write a comment on their photo, asking for the ERBID company to have permission to use this photo in our marketing, after they read some T&amp;Cs. </a:t>
            </a:r>
            <a:endParaRPr dirty="0"/>
          </a:p>
          <a:p>
            <a:pPr marL="457200" lvl="0" indent="-317500" algn="l" rtl="0">
              <a:spcBef>
                <a:spcPts val="0"/>
              </a:spcBef>
              <a:spcAft>
                <a:spcPts val="0"/>
              </a:spcAft>
              <a:buSzPts val="1400"/>
              <a:buChar char="●"/>
            </a:pPr>
            <a:r>
              <a:rPr lang="en-GB" dirty="0"/>
              <a:t>They reply using the</a:t>
            </a:r>
            <a:r>
              <a:rPr lang="en-GB" b="1" dirty="0"/>
              <a:t> #YesEnglishRiviera,</a:t>
            </a:r>
            <a:r>
              <a:rPr lang="en-GB" dirty="0"/>
              <a:t> and the ERBID company is allowed to use these images for destination marketing. </a:t>
            </a:r>
            <a:endParaRPr dirty="0"/>
          </a:p>
          <a:p>
            <a:pPr marL="457200" lvl="0" indent="-317500" algn="l" rtl="0">
              <a:spcBef>
                <a:spcPts val="0"/>
              </a:spcBef>
              <a:spcAft>
                <a:spcPts val="0"/>
              </a:spcAft>
              <a:buSzPts val="1400"/>
              <a:buChar char="●"/>
            </a:pPr>
            <a:r>
              <a:rPr lang="en-GB" dirty="0"/>
              <a:t>Unfortunately, these </a:t>
            </a:r>
            <a:r>
              <a:rPr lang="en-GB" b="1" dirty="0"/>
              <a:t>permissions only cover giving t</a:t>
            </a:r>
            <a:r>
              <a:rPr lang="en-GB" dirty="0"/>
              <a:t>he </a:t>
            </a:r>
            <a:r>
              <a:rPr lang="en-GB" dirty="0" err="1"/>
              <a:t>ERBIDco</a:t>
            </a:r>
            <a:r>
              <a:rPr lang="en-GB" dirty="0"/>
              <a:t> marketing rights, we cannot pass these images onto levy payers.</a:t>
            </a:r>
            <a:endParaRPr dirty="0"/>
          </a:p>
          <a:p>
            <a:pPr marL="457200" lvl="0" indent="-317500" algn="l" rtl="0">
              <a:spcBef>
                <a:spcPts val="0"/>
              </a:spcBef>
              <a:spcAft>
                <a:spcPts val="0"/>
              </a:spcAft>
              <a:buSzPts val="1400"/>
              <a:buChar char="●"/>
            </a:pPr>
            <a:r>
              <a:rPr lang="en-GB" b="1" dirty="0"/>
              <a:t>Social: </a:t>
            </a:r>
            <a:r>
              <a:rPr lang="en-GB" dirty="0"/>
              <a:t>But the ERBID co can then use them on</a:t>
            </a:r>
            <a:r>
              <a:rPr lang="en-GB" b="1" dirty="0"/>
              <a:t> social platforms, o</a:t>
            </a:r>
            <a:r>
              <a:rPr lang="en-GB" dirty="0"/>
              <a:t>n paid digital campaigns, newsletters, and printed materials </a:t>
            </a:r>
            <a:endParaRPr dirty="0"/>
          </a:p>
          <a:p>
            <a:pPr marL="457200" lvl="0" indent="-317500" algn="l" rtl="0">
              <a:spcBef>
                <a:spcPts val="0"/>
              </a:spcBef>
              <a:spcAft>
                <a:spcPts val="0"/>
              </a:spcAft>
              <a:buSzPts val="1400"/>
              <a:buChar char="●"/>
            </a:pPr>
            <a:r>
              <a:rPr lang="en-GB" b="1" dirty="0"/>
              <a:t>website: </a:t>
            </a:r>
            <a:r>
              <a:rPr lang="en-GB" dirty="0"/>
              <a:t>and can pull them directly into appropriate galleries on the website. We’ve set up around 50 different galleries, with topics on each town, </a:t>
            </a:r>
            <a:r>
              <a:rPr lang="en-GB" dirty="0" err="1"/>
              <a:t>watersports</a:t>
            </a:r>
            <a:r>
              <a:rPr lang="en-GB" dirty="0"/>
              <a:t>, wildlife, attractions, accommodation, dog friendly, seafood etc.</a:t>
            </a:r>
            <a:endParaRPr dirty="0"/>
          </a:p>
          <a:p>
            <a:pPr marL="457200" lvl="0" indent="-317500" algn="l" rtl="0">
              <a:spcBef>
                <a:spcPts val="0"/>
              </a:spcBef>
              <a:spcAft>
                <a:spcPts val="0"/>
              </a:spcAft>
              <a:buSzPts val="1400"/>
              <a:buChar char="●"/>
            </a:pPr>
            <a:r>
              <a:rPr lang="en-GB" b="1" dirty="0"/>
              <a:t>Buttons: </a:t>
            </a:r>
            <a:r>
              <a:rPr lang="en-GB" dirty="0"/>
              <a:t>We can also add buttons on these, so when a user hovers over them, it will link them to an appropriate page.</a:t>
            </a:r>
            <a:endParaRPr dirty="0"/>
          </a:p>
          <a:p>
            <a:pPr marL="457200" lvl="0" indent="-317500" algn="l" rtl="0">
              <a:spcBef>
                <a:spcPts val="0"/>
              </a:spcBef>
              <a:spcAft>
                <a:spcPts val="0"/>
              </a:spcAft>
              <a:buSzPts val="1400"/>
              <a:buChar char="●"/>
            </a:pPr>
            <a:r>
              <a:rPr lang="en-GB" b="1" dirty="0"/>
              <a:t>How can you get involved? A</a:t>
            </a:r>
            <a:r>
              <a:rPr lang="en-GB" dirty="0"/>
              <a:t>lways tag #EnglishRiviera</a:t>
            </a:r>
            <a:endParaRPr dirty="0"/>
          </a:p>
          <a:p>
            <a:pPr marL="457200" lvl="0" indent="-317500" algn="l" rtl="0">
              <a:spcBef>
                <a:spcPts val="0"/>
              </a:spcBef>
              <a:spcAft>
                <a:spcPts val="0"/>
              </a:spcAft>
              <a:buSzPts val="1400"/>
              <a:buChar char="●"/>
            </a:pPr>
            <a:r>
              <a:rPr lang="en-GB" dirty="0"/>
              <a:t>For your best images, you can upload them directly into our </a:t>
            </a:r>
            <a:r>
              <a:rPr lang="en-GB" dirty="0" err="1"/>
              <a:t>Crowdriff</a:t>
            </a:r>
            <a:r>
              <a:rPr lang="en-GB" dirty="0"/>
              <a:t> account by going to our </a:t>
            </a:r>
            <a:r>
              <a:rPr lang="en-GB" dirty="0" err="1"/>
              <a:t>instagram</a:t>
            </a:r>
            <a:r>
              <a:rPr lang="en-GB" dirty="0"/>
              <a:t>, then clicking on the link in bio and “upload photos”. We’ll then get your high res images directly - its quick and easy to do from a phone.</a:t>
            </a:r>
            <a:endParaRPr dirty="0"/>
          </a:p>
        </p:txBody>
      </p:sp>
      <p:sp>
        <p:nvSpPr>
          <p:cNvPr id="276" name="Google Shape;2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Presenter: Alison Bayliss (ERBID Communications)</a:t>
            </a:r>
          </a:p>
          <a:p>
            <a:pPr marL="0" lvl="0" indent="0" algn="l" rtl="0">
              <a:spcBef>
                <a:spcPts val="0"/>
              </a:spcBef>
              <a:spcAft>
                <a:spcPts val="0"/>
              </a:spcAft>
              <a:buNone/>
            </a:pPr>
            <a:br>
              <a:rPr lang="en-GB" dirty="0"/>
            </a:br>
            <a:br>
              <a:rPr lang="en-GB" dirty="0"/>
            </a:br>
            <a:r>
              <a:rPr lang="en-GB" dirty="0"/>
              <a:t>The image library is a free to use asset, created for all BID businesses to use.  To log in or register for a free account, go to englishriviera.barberstock.com.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There are over 3000 high resolution, copyright free images and video clips to download - you can use these in your own business to promote the English Riviera.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are working on improving the search functionality, with improved keyword searches. There is a category drop down - Hero Images is a good place to start.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For key ERBID-led events we now produce a marketing toolkit which we send by email - with a link to a collection of images, official logos, a suggested social media template and press releases.  This is your ‘one stop shop’ to help you tell your visitors about what’s coming up.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Images are a vital resource for us to use for press enquiries, PR and in advertising.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Last year we commissioned Seafood Feast hero images and also undertook a new Walking Festival photoshoot which is also helpful for nature, cultural explorers and the Geopark.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This year we are planning an Airshow photoshoot and </a:t>
            </a:r>
            <a:r>
              <a:rPr lang="en-GB" dirty="0" err="1"/>
              <a:t>videoshoot</a:t>
            </a:r>
            <a:r>
              <a:rPr lang="en-GB" dirty="0"/>
              <a:t> to showcase the location, capture emotions (‘lifestyle’) and show the range of activities available.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are always keen to find models and would like to better reflect the diversity of our community and visitors - please mention to family and friends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Again - log in or register for a free account at englishriviera.barberstock.com</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5" name="Google Shape;28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Alison Bayliss </a:t>
            </a:r>
          </a:p>
          <a:p>
            <a:pPr marL="0" lvl="0" indent="0" algn="l" rtl="0">
              <a:spcBef>
                <a:spcPts val="0"/>
              </a:spcBef>
              <a:spcAft>
                <a:spcPts val="0"/>
              </a:spcAft>
              <a:buNone/>
            </a:pPr>
            <a:endParaRPr dirty="0"/>
          </a:p>
          <a:p>
            <a:pPr marL="0" lvl="0" indent="0" algn="l" rtl="0">
              <a:spcBef>
                <a:spcPts val="0"/>
              </a:spcBef>
              <a:spcAft>
                <a:spcPts val="0"/>
              </a:spcAft>
              <a:buNone/>
            </a:pPr>
            <a:r>
              <a:rPr lang="en-GB" dirty="0"/>
              <a:t>We produce a range of publications to support destination marketing.  The demand for paper accommodation guides has been declining, however we still produce them and they are also available to view or download online.  </a:t>
            </a:r>
            <a:br>
              <a:rPr lang="en-GB" dirty="0"/>
            </a:br>
            <a:endParaRPr dirty="0"/>
          </a:p>
          <a:p>
            <a:pPr marL="0" lvl="0" indent="0" algn="l" rtl="0">
              <a:spcBef>
                <a:spcPts val="0"/>
              </a:spcBef>
              <a:spcAft>
                <a:spcPts val="0"/>
              </a:spcAft>
              <a:buNone/>
            </a:pPr>
            <a:r>
              <a:rPr lang="en-GB" dirty="0"/>
              <a:t>New for 2024 - Accommodation: This year, we decided to split Accommodation listings across two directories - one specifically for serviced accommodation - hotels and B&amp;Bs. The other specifically for self-catering, including holiday and camping parks.  The reason for this is that previously, we couldn’t dedicate as much space to each property listing, particularly self-catering.  We have been able to cover some of the cost of printing from advertising.</a:t>
            </a:r>
            <a:br>
              <a:rPr lang="en-GB" dirty="0"/>
            </a:br>
            <a:endParaRPr dirty="0"/>
          </a:p>
          <a:p>
            <a:pPr marL="0" lvl="0" indent="0" algn="l" rtl="0">
              <a:spcBef>
                <a:spcPts val="0"/>
              </a:spcBef>
              <a:spcAft>
                <a:spcPts val="0"/>
              </a:spcAft>
              <a:buNone/>
            </a:pPr>
            <a:r>
              <a:rPr lang="en-GB" dirty="0"/>
              <a:t>Updated - just arrived - Things to Do: We have just released a revised edition of the Things to Do Directory, again with advertising.  This covers levy partners who are attractions, activities, and transport.  It also includes beaches, parks and other helpful information. </a:t>
            </a:r>
            <a:br>
              <a:rPr lang="en-GB" dirty="0"/>
            </a:br>
            <a:br>
              <a:rPr lang="en-GB" dirty="0"/>
            </a:br>
            <a:r>
              <a:rPr lang="en-GB" dirty="0"/>
              <a:t>‘Things to Do’ is one of the most visited sections of the website.  Having amazing attractions, experiences and activities will attract visitors to the area, ahead of where they choose to stay.</a:t>
            </a:r>
            <a:br>
              <a:rPr lang="en-GB" dirty="0"/>
            </a:br>
            <a:r>
              <a:rPr lang="en-GB" dirty="0"/>
              <a:t>Things to Do is picked up from the VIC, handy for visitors to have with them while in the resort.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A2 Maps: Similarly, very popular to be picked up by visitors in the VIC.  Frequently posted out with other information. Popular with hotels. We are in the process of updating and having a new print run for this summer.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‘Agatha Christie Mile…and More leaflet’ - trail guide and map. Super popular, we get many requests, visitors pick up from the VIC. Supply to Agatha Christie Festival.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can provide you with any of these publications to use in your own business - great for putting in self-catering information packs, leaving in guest bedrooms, keeping on reception or information tables.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All available on our website to view/download</a:t>
            </a:r>
            <a:endParaRPr dirty="0"/>
          </a:p>
          <a:p>
            <a:pPr marL="0" lvl="0" indent="0" algn="l" rtl="0">
              <a:spcBef>
                <a:spcPts val="0"/>
              </a:spcBef>
              <a:spcAft>
                <a:spcPts val="0"/>
              </a:spcAft>
              <a:buNone/>
            </a:pPr>
            <a:endParaRPr dirty="0"/>
          </a:p>
          <a:p>
            <a:pPr marL="0" lvl="0" indent="0" algn="l" rtl="0">
              <a:spcBef>
                <a:spcPts val="0"/>
              </a:spcBef>
              <a:spcAft>
                <a:spcPts val="0"/>
              </a:spcAft>
              <a:buNone/>
            </a:pPr>
            <a:br>
              <a:rPr lang="en-GB" dirty="0"/>
            </a:br>
            <a:endParaRPr dirty="0"/>
          </a:p>
        </p:txBody>
      </p:sp>
      <p:sp>
        <p:nvSpPr>
          <p:cNvPr id="299" name="Google Shape;29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Katrine Harrington (Visitor Information Manager)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Open All Year - 7 Days Per Week.</a:t>
            </a:r>
            <a:endParaRPr dirty="0"/>
          </a:p>
          <a:p>
            <a:pPr marL="0" lvl="0" indent="0" algn="l" rtl="0">
              <a:spcBef>
                <a:spcPts val="0"/>
              </a:spcBef>
              <a:spcAft>
                <a:spcPts val="0"/>
              </a:spcAft>
              <a:buNone/>
            </a:pPr>
            <a:r>
              <a:rPr lang="en-GB" dirty="0"/>
              <a:t>The Visitor Information Service has been awarded Visit Devon Gold and South West Tourism Excellence Silver Awards in this year’s awards.</a:t>
            </a:r>
            <a:endParaRPr dirty="0"/>
          </a:p>
          <a:p>
            <a:pPr marL="0" lvl="0" indent="0" algn="l" rtl="0">
              <a:spcBef>
                <a:spcPts val="0"/>
              </a:spcBef>
              <a:spcAft>
                <a:spcPts val="0"/>
              </a:spcAft>
              <a:buNone/>
            </a:pPr>
            <a:r>
              <a:rPr lang="en-GB" dirty="0"/>
              <a:t>Around 70,000 visitors use the service per year.</a:t>
            </a:r>
            <a:endParaRPr dirty="0"/>
          </a:p>
          <a:p>
            <a:pPr marL="0" lvl="0" indent="0" algn="l" rtl="0">
              <a:spcBef>
                <a:spcPts val="0"/>
              </a:spcBef>
              <a:spcAft>
                <a:spcPts val="0"/>
              </a:spcAft>
              <a:buNone/>
            </a:pPr>
            <a:r>
              <a:rPr lang="en-GB" dirty="0"/>
              <a:t>Top FAQ - Agatha Christie</a:t>
            </a:r>
            <a:endParaRPr dirty="0"/>
          </a:p>
          <a:p>
            <a:pPr marL="0" lvl="0" indent="0" algn="l" rtl="0">
              <a:spcBef>
                <a:spcPts val="0"/>
              </a:spcBef>
              <a:spcAft>
                <a:spcPts val="0"/>
              </a:spcAft>
              <a:buNone/>
            </a:pPr>
            <a:r>
              <a:rPr lang="en-GB" dirty="0"/>
              <a:t>We are the only local stockist of Half Moon (Agatha Christie merchandise).</a:t>
            </a:r>
            <a:endParaRPr dirty="0"/>
          </a:p>
          <a:p>
            <a:pPr marL="0" lvl="0" indent="0" algn="l" rtl="0">
              <a:spcBef>
                <a:spcPts val="0"/>
              </a:spcBef>
              <a:spcAft>
                <a:spcPts val="0"/>
              </a:spcAft>
              <a:buNone/>
            </a:pPr>
            <a:r>
              <a:rPr lang="en-GB" dirty="0"/>
              <a:t>Advertising opportunities for posters and website.</a:t>
            </a:r>
            <a:endParaRPr dirty="0"/>
          </a:p>
          <a:p>
            <a:pPr marL="0" lvl="0" indent="0" algn="l" rtl="0">
              <a:spcBef>
                <a:spcPts val="0"/>
              </a:spcBef>
              <a:spcAft>
                <a:spcPts val="0"/>
              </a:spcAft>
              <a:buNone/>
            </a:pPr>
            <a:r>
              <a:rPr lang="en-GB" dirty="0"/>
              <a:t>Assistance with updating complimentary website pages.</a:t>
            </a:r>
            <a:endParaRPr dirty="0"/>
          </a:p>
          <a:p>
            <a:pPr marL="0" lvl="0" indent="0" algn="l" rtl="0">
              <a:spcBef>
                <a:spcPts val="0"/>
              </a:spcBef>
              <a:spcAft>
                <a:spcPts val="0"/>
              </a:spcAft>
              <a:buNone/>
            </a:pPr>
            <a:r>
              <a:rPr lang="en-GB" dirty="0"/>
              <a:t>Meet and Greet for Cruise Ship Passengers.</a:t>
            </a:r>
            <a:endParaRPr dirty="0"/>
          </a:p>
          <a:p>
            <a:pPr marL="0" lvl="0" indent="0" algn="l" rtl="0">
              <a:spcBef>
                <a:spcPts val="0"/>
              </a:spcBef>
              <a:spcAft>
                <a:spcPts val="0"/>
              </a:spcAft>
              <a:buNone/>
            </a:pPr>
            <a:endParaRPr dirty="0"/>
          </a:p>
        </p:txBody>
      </p:sp>
      <p:sp>
        <p:nvSpPr>
          <p:cNvPr id="309" name="Google Shape;3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Carolyn Custerson </a:t>
            </a:r>
          </a:p>
          <a:p>
            <a:pPr marL="0" lvl="0" indent="0" algn="l" rtl="0">
              <a:spcBef>
                <a:spcPts val="0"/>
              </a:spcBef>
              <a:spcAft>
                <a:spcPts val="0"/>
              </a:spcAft>
              <a:buNone/>
            </a:pPr>
            <a:r>
              <a:rPr lang="en-GB" dirty="0"/>
              <a:t>We continue to attend the British Travel Trade Show in Birmingham specifically targeting the Group Market which has seen an uplift since COVID. Working in partnership with Visit Devon means we can take a much bigger stand. We are a very popular destination for Group Holidays. The new hotels have provided us with more capacity and we have seen a significant increase in bookings from both domestic and international operators.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Rebuilding our shoulder season is really important and some good work is being done post-COVID to attract back more Business Meetings and Conference business. We work in partnership with </a:t>
            </a:r>
            <a:r>
              <a:rPr lang="en-GB" b="1" dirty="0"/>
              <a:t>Meet Devon</a:t>
            </a:r>
            <a:r>
              <a:rPr lang="en-GB" dirty="0"/>
              <a:t> and Meet England to reach this market organising FAM visits as required to try and secure the business. </a:t>
            </a:r>
          </a:p>
          <a:p>
            <a:pPr marL="0" lvl="0" indent="0" algn="l" rtl="0">
              <a:spcBef>
                <a:spcPts val="0"/>
              </a:spcBef>
              <a:spcAft>
                <a:spcPts val="0"/>
              </a:spcAft>
              <a:buNone/>
            </a:pPr>
            <a:endParaRPr dirty="0"/>
          </a:p>
          <a:p>
            <a:pPr marL="0" lvl="0" indent="0" algn="l" rtl="0">
              <a:spcBef>
                <a:spcPts val="0"/>
              </a:spcBef>
              <a:spcAft>
                <a:spcPts val="0"/>
              </a:spcAft>
              <a:buNone/>
            </a:pPr>
            <a:r>
              <a:rPr lang="en-GB" dirty="0"/>
              <a:t>We have invested in a dedicated </a:t>
            </a:r>
            <a:r>
              <a:rPr lang="en-GB" b="1" dirty="0"/>
              <a:t>Cruise English Riviera project</a:t>
            </a:r>
            <a:r>
              <a:rPr lang="en-GB" dirty="0"/>
              <a:t> to attract more ships to the Bay. This week our Cruise representative is in Stockholm meeting specifically with Tui and Princess Cruises.  We have stiff competition from Plymouth and Dartmouth and the Cornish Ports, but there is a lot of interest in Agatha Christie and that is a big international hook for us. </a:t>
            </a:r>
            <a:endParaRPr dirty="0"/>
          </a:p>
          <a:p>
            <a:pPr marL="0" lvl="0" indent="0" algn="l" rtl="0">
              <a:spcBef>
                <a:spcPts val="0"/>
              </a:spcBef>
              <a:spcAft>
                <a:spcPts val="0"/>
              </a:spcAft>
              <a:buNone/>
            </a:pPr>
            <a:r>
              <a:rPr lang="en-GB" dirty="0"/>
              <a:t>   </a:t>
            </a:r>
            <a:endParaRPr dirty="0"/>
          </a:p>
        </p:txBody>
      </p:sp>
      <p:sp>
        <p:nvSpPr>
          <p:cNvPr id="323" name="Google Shape;3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Carolyn Custerson </a:t>
            </a:r>
          </a:p>
          <a:p>
            <a:pPr marL="0" lvl="0" indent="0" algn="l" rtl="0">
              <a:spcBef>
                <a:spcPts val="0"/>
              </a:spcBef>
              <a:spcAft>
                <a:spcPts val="0"/>
              </a:spcAft>
              <a:buNone/>
            </a:pPr>
            <a:r>
              <a:rPr lang="en-GB" dirty="0"/>
              <a:t>ERBID2 consultation reconfirmed the ask from businesses for more money to be invested in Events.</a:t>
            </a:r>
            <a:endParaRPr dirty="0"/>
          </a:p>
          <a:p>
            <a:pPr marL="0" lvl="0" indent="0" algn="l" rtl="0">
              <a:spcBef>
                <a:spcPts val="0"/>
              </a:spcBef>
              <a:spcAft>
                <a:spcPts val="0"/>
              </a:spcAft>
              <a:buNone/>
            </a:pPr>
            <a:r>
              <a:rPr lang="en-GB" dirty="0"/>
              <a:t>Which has happened with the ERBID Company ring fencing £100k every year of the BID to work in partnership with Torbay Council</a:t>
            </a:r>
            <a:endParaRPr dirty="0"/>
          </a:p>
          <a:p>
            <a:pPr marL="0" lvl="0" indent="0" algn="l" rtl="0">
              <a:spcBef>
                <a:spcPts val="0"/>
              </a:spcBef>
              <a:spcAft>
                <a:spcPts val="0"/>
              </a:spcAft>
              <a:buNone/>
            </a:pPr>
            <a:r>
              <a:rPr lang="en-GB" dirty="0"/>
              <a:t>Two new initiatives for ERBID2 include the new English Riviera Walking Festival and the Bay of Lights, specifically introduced to lengthen the season.  </a:t>
            </a:r>
            <a:endParaRPr dirty="0"/>
          </a:p>
          <a:p>
            <a:pPr marL="0" lvl="0" indent="0" algn="l" rtl="0">
              <a:spcBef>
                <a:spcPts val="0"/>
              </a:spcBef>
              <a:spcAft>
                <a:spcPts val="0"/>
              </a:spcAft>
              <a:buNone/>
            </a:pPr>
            <a:endParaRPr b="1" dirty="0"/>
          </a:p>
        </p:txBody>
      </p:sp>
      <p:sp>
        <p:nvSpPr>
          <p:cNvPr id="336" name="Google Shape;33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cf02299f0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2cf02299f05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GB" b="1" dirty="0"/>
              <a:t>Q&amp;As</a:t>
            </a:r>
            <a:endParaRPr b="1" dirty="0"/>
          </a:p>
          <a:p>
            <a:pPr marL="0" lvl="0" indent="0" algn="l" rtl="0">
              <a:spcBef>
                <a:spcPts val="0"/>
              </a:spcBef>
              <a:spcAft>
                <a:spcPts val="0"/>
              </a:spcAft>
              <a:buClr>
                <a:schemeClr val="dk1"/>
              </a:buClr>
              <a:buFont typeface="Arial"/>
              <a:buNone/>
            </a:pPr>
            <a:r>
              <a:rPr lang="en-GB" dirty="0"/>
              <a:t>So much more we could share with you – lobbying, government funding, LVEP launch, dev ERBID3 – what's next</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Clr>
                <a:schemeClr val="dk1"/>
              </a:buClr>
              <a:buFont typeface="Arial"/>
              <a:buNone/>
            </a:pPr>
            <a:r>
              <a:rPr lang="en-GB" dirty="0"/>
              <a:t>The Q&amp;A session to be followed by a talk from Rob Cox, </a:t>
            </a:r>
            <a:r>
              <a:rPr lang="en-GB" sz="1800" dirty="0">
                <a:effectLst/>
                <a:latin typeface="Aptos" panose="020B0004020202020204" pitchFamily="34" charset="0"/>
                <a:ea typeface="Calibri" panose="020F0502020204030204" pitchFamily="34" charset="0"/>
                <a:cs typeface="Calibri" panose="020F0502020204030204" pitchFamily="34" charset="0"/>
              </a:rPr>
              <a:t>CEO of Tudor Hotels Collection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f02299f05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cf02299f05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b="1" dirty="0">
                <a:solidFill>
                  <a:srgbClr val="FF0000"/>
                </a:solidFill>
              </a:rPr>
              <a:t>Presenter: Carolyn Custerson</a:t>
            </a:r>
            <a:endParaRPr b="1" dirty="0">
              <a:solidFill>
                <a:srgbClr val="FF0000"/>
              </a:solidFill>
            </a:endParaRPr>
          </a:p>
          <a:p>
            <a:pPr marL="0" lvl="0" indent="0" algn="l" rtl="0">
              <a:lnSpc>
                <a:spcPct val="100000"/>
              </a:lnSpc>
              <a:spcBef>
                <a:spcPts val="0"/>
              </a:spcBef>
              <a:spcAft>
                <a:spcPts val="0"/>
              </a:spcAft>
              <a:buSzPts val="1100"/>
              <a:buNone/>
            </a:pPr>
            <a:r>
              <a:rPr lang="en-GB" dirty="0"/>
              <a:t>Each BID is for 5 years and this is the second BID operated by the ERBID Company, with our focus on providing professionally coordinated Destination Marketing to attract new visitors all year round.  </a:t>
            </a:r>
            <a:endParaRPr dirty="0"/>
          </a:p>
          <a:p>
            <a:pPr marL="0" lvl="0" indent="0" algn="l" rtl="0">
              <a:lnSpc>
                <a:spcPct val="100000"/>
              </a:lnSpc>
              <a:spcBef>
                <a:spcPts val="0"/>
              </a:spcBef>
              <a:spcAft>
                <a:spcPts val="0"/>
              </a:spcAft>
              <a:buSzPts val="1100"/>
              <a:buNone/>
            </a:pPr>
            <a:r>
              <a:rPr lang="en-GB" dirty="0"/>
              <a:t>The official Visitor Brand is English Riviera. </a:t>
            </a:r>
            <a:endParaRPr dirty="0"/>
          </a:p>
          <a:p>
            <a:pPr marL="0" lvl="0" indent="0" algn="l" rtl="0">
              <a:lnSpc>
                <a:spcPct val="100000"/>
              </a:lnSpc>
              <a:spcBef>
                <a:spcPts val="0"/>
              </a:spcBef>
              <a:spcAft>
                <a:spcPts val="0"/>
              </a:spcAft>
              <a:buSzPts val="1100"/>
              <a:buNone/>
            </a:pPr>
            <a:r>
              <a:rPr lang="en-GB" dirty="0"/>
              <a:t>Every activity is evaluated to ensure that we achieve the highest ROI possible for you as Levy Payers.  </a:t>
            </a:r>
            <a:endParaRPr dirty="0"/>
          </a:p>
          <a:p>
            <a:pPr marL="0" lvl="0" indent="0" algn="l" rtl="0">
              <a:lnSpc>
                <a:spcPct val="100000"/>
              </a:lnSpc>
              <a:spcBef>
                <a:spcPts val="0"/>
              </a:spcBef>
              <a:spcAft>
                <a:spcPts val="0"/>
              </a:spcAft>
              <a:buSzPts val="1100"/>
              <a:buNone/>
            </a:pPr>
            <a:r>
              <a:rPr lang="en-GB" dirty="0"/>
              <a:t>In total we invest around £400k in Marketing Activities plus £100k pa in Event development and promotion.   £500k pa in total.</a:t>
            </a:r>
            <a:endParaRPr dirty="0"/>
          </a:p>
          <a:p>
            <a:pPr marL="0" lvl="0" indent="0" algn="l" rtl="0">
              <a:lnSpc>
                <a:spcPct val="100000"/>
              </a:lnSpc>
              <a:spcBef>
                <a:spcPts val="0"/>
              </a:spcBef>
              <a:spcAft>
                <a:spcPts val="0"/>
              </a:spcAft>
              <a:buSzPts val="1100"/>
              <a:buNone/>
            </a:pPr>
            <a:r>
              <a:rPr lang="en-GB" dirty="0"/>
              <a:t>Today we will share with you the activities we are undertaking in 2024. </a:t>
            </a:r>
            <a:endParaRPr dirty="0"/>
          </a:p>
          <a:p>
            <a:pPr marL="0" lvl="0" indent="0" algn="l" rtl="0">
              <a:lnSpc>
                <a:spcPct val="100000"/>
              </a:lnSpc>
              <a:spcBef>
                <a:spcPts val="0"/>
              </a:spcBef>
              <a:spcAft>
                <a:spcPts val="0"/>
              </a:spcAft>
              <a:buSzPts val="1100"/>
              <a:buNone/>
            </a:pPr>
            <a:r>
              <a:rPr lang="en-GB" dirty="0"/>
              <a:t>The next BID Ballot will be in the summer of 2026 and will determine if there is an ERBID3 and another 5 year term marketing the resort.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solidFill>
                  <a:srgbClr val="FF0000"/>
                </a:solidFill>
              </a:rPr>
              <a:t>Presenter: Carolyn Custerson</a:t>
            </a:r>
          </a:p>
          <a:p>
            <a:pPr marL="0" lvl="0" indent="0" algn="l" rtl="0">
              <a:spcBef>
                <a:spcPts val="0"/>
              </a:spcBef>
              <a:spcAft>
                <a:spcPts val="0"/>
              </a:spcAft>
              <a:buNone/>
            </a:pPr>
            <a:r>
              <a:rPr lang="en-GB" dirty="0"/>
              <a:t>The Destination Management Plan (DMP) works alongside and supports the ERBID2 Business Plan</a:t>
            </a:r>
            <a:endParaRPr dirty="0"/>
          </a:p>
          <a:p>
            <a:pPr marL="0" lvl="0" indent="0" algn="l" rtl="0">
              <a:spcBef>
                <a:spcPts val="0"/>
              </a:spcBef>
              <a:spcAft>
                <a:spcPts val="0"/>
              </a:spcAft>
              <a:buNone/>
            </a:pPr>
            <a:r>
              <a:rPr lang="en-GB" dirty="0"/>
              <a:t>Strategic objective of the DMP is to grow back our Visitor Economy post COVID and is a joint plan of action up to 2030.</a:t>
            </a:r>
            <a:endParaRPr dirty="0"/>
          </a:p>
          <a:p>
            <a:pPr marL="0" lvl="0" indent="0" algn="l" rtl="0">
              <a:spcBef>
                <a:spcPts val="0"/>
              </a:spcBef>
              <a:spcAft>
                <a:spcPts val="0"/>
              </a:spcAft>
              <a:buNone/>
            </a:pPr>
            <a:r>
              <a:rPr lang="en-GB" dirty="0"/>
              <a:t>COVID caused us a lot of damage and we have not got back to pre-COVID levels of visitor numbers </a:t>
            </a:r>
            <a:r>
              <a:rPr lang="en-GB"/>
              <a:t>and spend yet.    </a:t>
            </a:r>
            <a:endParaRPr dirty="0"/>
          </a:p>
          <a:p>
            <a:pPr marL="0" lvl="0" indent="0" algn="l" rtl="0">
              <a:spcBef>
                <a:spcPts val="0"/>
              </a:spcBef>
              <a:spcAft>
                <a:spcPts val="0"/>
              </a:spcAft>
              <a:buNone/>
            </a:pPr>
            <a:r>
              <a:rPr lang="en-GB" dirty="0"/>
              <a:t>Key growth markets include </a:t>
            </a:r>
            <a:r>
              <a:rPr lang="en-GB" b="1" dirty="0"/>
              <a:t>Young Actives</a:t>
            </a:r>
            <a:r>
              <a:rPr lang="en-GB" dirty="0"/>
              <a:t> (friends and couples in their 20’s and 30’s) and </a:t>
            </a:r>
            <a:r>
              <a:rPr lang="en-GB" b="1" dirty="0"/>
              <a:t>Cultural Explorers </a:t>
            </a:r>
            <a:r>
              <a:rPr lang="en-GB" dirty="0"/>
              <a:t>couples or groups and friends typically 35+ take several breaks a year.</a:t>
            </a:r>
            <a:endParaRPr dirty="0"/>
          </a:p>
          <a:p>
            <a:pPr marL="0" lvl="0" indent="0" algn="l" rtl="0">
              <a:spcBef>
                <a:spcPts val="0"/>
              </a:spcBef>
              <a:spcAft>
                <a:spcPts val="0"/>
              </a:spcAft>
              <a:buNone/>
            </a:pPr>
            <a:r>
              <a:rPr lang="en-GB" dirty="0"/>
              <a:t>Successes so far include securing funding from the UK Shared Prosperity Fund which has directly impacted destination marketing, with new Geopark Discovery Experiences launched this year. </a:t>
            </a:r>
            <a:endParaRPr dirty="0"/>
          </a:p>
          <a:p>
            <a:pPr marL="0" lvl="0" indent="0" algn="l" rtl="0">
              <a:spcBef>
                <a:spcPts val="0"/>
              </a:spcBef>
              <a:spcAft>
                <a:spcPts val="0"/>
              </a:spcAft>
              <a:buNone/>
            </a:pPr>
            <a:r>
              <a:rPr lang="en-GB" dirty="0"/>
              <a:t>Also recognition of SUP as future growth potential. </a:t>
            </a:r>
            <a:endParaRPr dirty="0"/>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cf02299f0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cf02299f05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b="1" dirty="0">
                <a:solidFill>
                  <a:srgbClr val="FF0000"/>
                </a:solidFill>
              </a:rPr>
              <a:t>Presenter: Carolyn Custerson</a:t>
            </a:r>
          </a:p>
          <a:p>
            <a:pPr marL="0" lvl="0" indent="0" algn="l" rtl="0">
              <a:spcBef>
                <a:spcPts val="0"/>
              </a:spcBef>
              <a:spcAft>
                <a:spcPts val="0"/>
              </a:spcAft>
              <a:buClr>
                <a:schemeClr val="dk1"/>
              </a:buClr>
              <a:buFont typeface="Arial"/>
              <a:buNone/>
            </a:pPr>
            <a:r>
              <a:rPr lang="en-GB" dirty="0"/>
              <a:t>5 new Digital targeted Marketing Themes for 2024 - inspired from the DMP </a:t>
            </a:r>
            <a:endParaRPr b="1" dirty="0">
              <a:solidFill>
                <a:srgbClr val="FF0000"/>
              </a:solidFill>
            </a:endParaRPr>
          </a:p>
          <a:p>
            <a:pPr marL="0" lvl="0" indent="0" algn="l" rtl="0">
              <a:spcBef>
                <a:spcPts val="0"/>
              </a:spcBef>
              <a:spcAft>
                <a:spcPts val="0"/>
              </a:spcAft>
              <a:buClr>
                <a:schemeClr val="dk1"/>
              </a:buClr>
              <a:buFont typeface="Arial"/>
              <a:buNone/>
            </a:pPr>
            <a:r>
              <a:rPr lang="en-GB" dirty="0"/>
              <a:t>The Strategic Objective is to raise the profile of the resort other than just a traditional seaside destination </a:t>
            </a:r>
            <a:endParaRPr dirty="0"/>
          </a:p>
          <a:p>
            <a:pPr marL="0" lvl="0" indent="0" algn="l" rtl="0">
              <a:spcBef>
                <a:spcPts val="0"/>
              </a:spcBef>
              <a:spcAft>
                <a:spcPts val="0"/>
              </a:spcAft>
              <a:buClr>
                <a:schemeClr val="dk1"/>
              </a:buClr>
              <a:buFont typeface="Arial"/>
              <a:buNone/>
            </a:pPr>
            <a:r>
              <a:rPr lang="en-GB" dirty="0"/>
              <a:t>And to attract new first time visitors year-round. </a:t>
            </a:r>
            <a:endParaRPr dirty="0"/>
          </a:p>
          <a:p>
            <a:pPr marL="0" lvl="0" indent="0" algn="l" rtl="0">
              <a:spcBef>
                <a:spcPts val="0"/>
              </a:spcBef>
              <a:spcAft>
                <a:spcPts val="0"/>
              </a:spcAft>
              <a:buClr>
                <a:schemeClr val="dk1"/>
              </a:buClr>
              <a:buFont typeface="Arial"/>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solidFill>
                  <a:srgbClr val="FF0000"/>
                </a:solidFill>
              </a:rPr>
              <a:t>Presenter: Carolyn Custerson</a:t>
            </a:r>
          </a:p>
          <a:p>
            <a:pPr marL="0" lvl="0" indent="0" algn="l" rtl="0">
              <a:spcBef>
                <a:spcPts val="0"/>
              </a:spcBef>
              <a:spcAft>
                <a:spcPts val="0"/>
              </a:spcAft>
              <a:buNone/>
            </a:pPr>
            <a:r>
              <a:rPr lang="en-GB" dirty="0"/>
              <a:t>Appointment of FOUR - a high profile National PR Agency to </a:t>
            </a:r>
            <a:r>
              <a:rPr lang="en-GB" b="0" dirty="0"/>
              <a:t>Strengthen the Resort’s Profile &amp; </a:t>
            </a:r>
            <a:r>
              <a:rPr lang="en-GB" dirty="0"/>
              <a:t>generate positive messaging to national media</a:t>
            </a:r>
            <a:endParaRPr dirty="0"/>
          </a:p>
          <a:p>
            <a:pPr marL="0" lvl="0" indent="0" algn="l" rtl="0">
              <a:spcBef>
                <a:spcPts val="0"/>
              </a:spcBef>
              <a:spcAft>
                <a:spcPts val="0"/>
              </a:spcAft>
              <a:buNone/>
            </a:pPr>
            <a:r>
              <a:rPr lang="en-GB" dirty="0"/>
              <a:t>Dedicated Spokespeople to be appointed with a PR Tool Kit so everyone stays on brand </a:t>
            </a:r>
            <a:endParaRPr sz="100" dirty="0"/>
          </a:p>
          <a:p>
            <a:pPr marL="0" lvl="0" indent="0" algn="l" rtl="0">
              <a:spcBef>
                <a:spcPts val="0"/>
              </a:spcBef>
              <a:spcAft>
                <a:spcPts val="0"/>
              </a:spcAft>
              <a:buNone/>
            </a:pPr>
            <a:r>
              <a:rPr lang="en-GB" dirty="0"/>
              <a:t>National coverage to be shared with Levy Partners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solidFill>
                  <a:srgbClr val="FF0000"/>
                </a:solidFill>
              </a:rPr>
              <a:t>Presenter: Carolyn Custerson</a:t>
            </a:r>
          </a:p>
          <a:p>
            <a:pPr marL="0" lvl="0" indent="0" algn="l" rtl="0">
              <a:spcBef>
                <a:spcPts val="0"/>
              </a:spcBef>
              <a:spcAft>
                <a:spcPts val="0"/>
              </a:spcAft>
              <a:buNone/>
            </a:pPr>
            <a:r>
              <a:rPr lang="en-GB" dirty="0"/>
              <a:t>Repeating the success of previous roadside poster campaigns, 2 campaigns invested in for 2024: Family Market being targeted in Birmingham and new ‘growth’ markets targeting Cultural Explorers and Young Actives in Bristol.  </a:t>
            </a:r>
            <a:endParaRPr dirty="0"/>
          </a:p>
          <a:p>
            <a:pPr marL="0" lvl="0" indent="0" algn="l" rtl="0">
              <a:spcBef>
                <a:spcPts val="0"/>
              </a:spcBef>
              <a:spcAft>
                <a:spcPts val="0"/>
              </a:spcAft>
              <a:buNone/>
            </a:pPr>
            <a:r>
              <a:rPr lang="en-GB" dirty="0"/>
              <a:t>Important that we position ourselves to offer more than traditional family seaside holidays and target the growth markets identified in the Destination Management Plan to diversify our visitor base.    </a:t>
            </a:r>
            <a:endParaRPr dirty="0"/>
          </a:p>
          <a:p>
            <a:pPr marL="0" lvl="0" indent="0" algn="l" rtl="0">
              <a:spcBef>
                <a:spcPts val="0"/>
              </a:spcBef>
              <a:spcAft>
                <a:spcPts val="0"/>
              </a:spcAft>
              <a:buNone/>
            </a:pPr>
            <a:r>
              <a:rPr lang="en-GB" dirty="0"/>
              <a:t>We always see a significant spike in website traffic when we carry out these national marketing campaigns, but they are expensive.   </a:t>
            </a:r>
            <a:endParaRPr dirty="0"/>
          </a:p>
          <a:p>
            <a:pPr marL="0" lvl="0" indent="0" algn="l" rtl="0">
              <a:spcBef>
                <a:spcPts val="0"/>
              </a:spcBef>
              <a:spcAft>
                <a:spcPts val="0"/>
              </a:spcAft>
              <a:buNone/>
            </a:pPr>
            <a:r>
              <a:rPr lang="en-GB" dirty="0"/>
              <a:t>We always underpin the poster campaigns with Digital Campaigns. </a:t>
            </a:r>
            <a:endParaRPr dirty="0"/>
          </a:p>
        </p:txBody>
      </p:sp>
      <p:sp>
        <p:nvSpPr>
          <p:cNvPr id="167" name="Google Shape;1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f02299f05_0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f02299f05_0_1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b="1" dirty="0"/>
              <a:t>Presenter: Gina Franchi</a:t>
            </a:r>
            <a:br>
              <a:rPr lang="en-GB" b="1" dirty="0"/>
            </a:br>
            <a:endParaRPr lang="en-GB" b="1" dirty="0"/>
          </a:p>
          <a:p>
            <a:pPr marL="0" lvl="0" indent="0" algn="l" rtl="0">
              <a:spcBef>
                <a:spcPts val="0"/>
              </a:spcBef>
              <a:spcAft>
                <a:spcPts val="0"/>
              </a:spcAft>
              <a:buNone/>
            </a:pPr>
            <a:r>
              <a:rPr lang="en-GB" b="1" dirty="0"/>
              <a:t>Intro: </a:t>
            </a:r>
            <a:r>
              <a:rPr lang="en-GB" dirty="0"/>
              <a:t>Hello, I’m Gina, I’m a freelance Digital Marketing Specialist and I’m going to talk about the ERBID digital activity today.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Working with professional digital agencies, the ERBID invests in paid digital campaigns to accurately target specific markets. These are the campaigns that you don’t see, which might seem strange - but we exclude the bay from our campaigns so we get better Return On Investment. However, as a team, we prepare a monthly marketing report that details all the activity we do, which go out on our monthly B2B newsletters so you can see what we’re up to - if you don’t receive these newsletters, please speak to us after.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There are 4 main campaigns this year:</a:t>
            </a:r>
            <a:endParaRPr dirty="0"/>
          </a:p>
          <a:p>
            <a:pPr marL="457200" lvl="0" indent="-317500" algn="l" rtl="0">
              <a:spcBef>
                <a:spcPts val="0"/>
              </a:spcBef>
              <a:spcAft>
                <a:spcPts val="0"/>
              </a:spcAft>
              <a:buSzPts val="1400"/>
              <a:buAutoNum type="arabicParenR"/>
            </a:pPr>
            <a:r>
              <a:rPr lang="en-GB" b="1" dirty="0"/>
              <a:t>“Always On” </a:t>
            </a:r>
            <a:r>
              <a:rPr lang="en-GB" dirty="0"/>
              <a:t>This campaign runs all year,  on Google Display &amp; Google Search. This is a general destination campaign, which targets those with relevant interests or are searching certain terms. </a:t>
            </a:r>
            <a:endParaRPr dirty="0"/>
          </a:p>
          <a:p>
            <a:pPr marL="457200" lvl="0" indent="-317500" algn="l" rtl="0">
              <a:spcBef>
                <a:spcPts val="0"/>
              </a:spcBef>
              <a:spcAft>
                <a:spcPts val="0"/>
              </a:spcAft>
              <a:buSzPts val="1400"/>
              <a:buAutoNum type="arabicParenR"/>
            </a:pPr>
            <a:r>
              <a:rPr lang="en-GB" b="1" dirty="0"/>
              <a:t>Summer Family -</a:t>
            </a:r>
            <a:r>
              <a:rPr lang="en-GB" dirty="0"/>
              <a:t> this is our key family summer campaign. The main tagline for this is “Ready for the Riviera” and the main creatives are the family on the beach. This campaigns are on Meta, (Meta is the company name for Facebook and Instagram) and Google Performance Max - which is a range of ads across Google platforms e.g. Gmail, Google Display, YouTube etc. This campaign runs from March - July, and targets families in Birmingham, Wolverhampton and Coventry. </a:t>
            </a:r>
            <a:endParaRPr dirty="0"/>
          </a:p>
          <a:p>
            <a:pPr marL="457200" lvl="0" indent="-317500" algn="l" rtl="0">
              <a:spcBef>
                <a:spcPts val="0"/>
              </a:spcBef>
              <a:spcAft>
                <a:spcPts val="0"/>
              </a:spcAft>
              <a:buSzPts val="1400"/>
              <a:buAutoNum type="arabicParenR"/>
            </a:pPr>
            <a:r>
              <a:rPr lang="en-GB" b="1" dirty="0"/>
              <a:t>What’s On </a:t>
            </a:r>
            <a:r>
              <a:rPr lang="en-GB" dirty="0"/>
              <a:t>- this campaign showcases the range of events we have here and aims to attract new visitors to the area. It runs from April - September and targets Bristol, Cardiff, Buckinghamshire and Hertfordshire. This campaign is on Meta only.</a:t>
            </a:r>
            <a:endParaRPr dirty="0"/>
          </a:p>
          <a:p>
            <a:pPr marL="457200" lvl="0" indent="-317500" algn="l" rtl="0">
              <a:spcBef>
                <a:spcPts val="0"/>
              </a:spcBef>
              <a:spcAft>
                <a:spcPts val="0"/>
              </a:spcAft>
              <a:buSzPts val="1400"/>
              <a:buAutoNum type="arabicParenR"/>
            </a:pPr>
            <a:r>
              <a:rPr lang="en-GB" b="1" dirty="0"/>
              <a:t>The “Big 5” </a:t>
            </a:r>
            <a:r>
              <a:rPr lang="en-GB" dirty="0"/>
              <a:t>- as Carolyn mentioned, these are Culture, Nature, Water, Food &amp; Drink and Relax. The aim of these campaigns are to extend the season and attract new visitors whilst aligning to the growth markets identified in Destination Management Plan. These are running slightly staggered throughout the year. They are on Meta only, targeting Bristol, Cardiff, Bucks and Herts on. Alison will send you an email with the creatives, copy and details about the campaign shortly.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All campaigns have a dedicated landing page on the website, which reflects the campaign creatives and content that is targeted for the user e.g. the family one features family attractions, the Relax campaign in the Big 5 features spas, the Water one features boat trips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Last year, we reached over 20 million people from digital campaigns.</a:t>
            </a:r>
            <a:endParaRPr dirty="0"/>
          </a:p>
        </p:txBody>
      </p:sp>
      <p:sp>
        <p:nvSpPr>
          <p:cNvPr id="178" name="Google Shape;178;g2cf02299f05_0_1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f02299f05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cf02299f05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r>
              <a:rPr lang="en-GB" b="1" dirty="0"/>
              <a:t>Presenter: Gina Franchi</a:t>
            </a:r>
          </a:p>
          <a:p>
            <a:pPr marL="457200" lvl="0" indent="-317500" algn="l" rtl="0">
              <a:spcBef>
                <a:spcPts val="0"/>
              </a:spcBef>
              <a:spcAft>
                <a:spcPts val="0"/>
              </a:spcAft>
              <a:buSzPts val="1400"/>
              <a:buChar char="●"/>
            </a:pPr>
            <a:endParaRPr lang="en-GB" b="1" dirty="0"/>
          </a:p>
          <a:p>
            <a:pPr marL="457200" lvl="0" indent="-317500" algn="l" rtl="0">
              <a:spcBef>
                <a:spcPts val="0"/>
              </a:spcBef>
              <a:spcAft>
                <a:spcPts val="0"/>
              </a:spcAft>
              <a:buSzPts val="1400"/>
              <a:buChar char="●"/>
            </a:pPr>
            <a:r>
              <a:rPr lang="en-GB" b="1" dirty="0"/>
              <a:t>The main marketing resource of the ERBID is the English Riviera website.</a:t>
            </a:r>
            <a:endParaRPr b="1" dirty="0"/>
          </a:p>
          <a:p>
            <a:pPr marL="457200" lvl="0" indent="-317500" algn="l" rtl="0">
              <a:spcBef>
                <a:spcPts val="0"/>
              </a:spcBef>
              <a:spcAft>
                <a:spcPts val="0"/>
              </a:spcAft>
              <a:buSzPts val="1400"/>
              <a:buChar char="●"/>
            </a:pPr>
            <a:r>
              <a:rPr lang="en-GB" b="1" dirty="0"/>
              <a:t>1 million users</a:t>
            </a:r>
            <a:r>
              <a:rPr lang="en-GB" dirty="0"/>
              <a:t>: each year, there are 1million users on the website. This outperforms many other destinations.</a:t>
            </a:r>
            <a:endParaRPr dirty="0"/>
          </a:p>
          <a:p>
            <a:pPr marL="457200" lvl="0" indent="-317500" algn="l" rtl="0">
              <a:spcBef>
                <a:spcPts val="0"/>
              </a:spcBef>
              <a:spcAft>
                <a:spcPts val="0"/>
              </a:spcAft>
              <a:buSzPts val="1400"/>
              <a:buChar char="●"/>
            </a:pPr>
            <a:r>
              <a:rPr lang="en-GB" b="1" dirty="0"/>
              <a:t>£75k each year</a:t>
            </a:r>
            <a:r>
              <a:rPr lang="en-GB" dirty="0"/>
              <a:t> is invested in the operation of the website. This includes professional SEO, support and benchmarking against other destinations.</a:t>
            </a:r>
            <a:endParaRPr dirty="0"/>
          </a:p>
          <a:p>
            <a:pPr marL="457200" lvl="0" indent="-317500" algn="l" rtl="0">
              <a:spcBef>
                <a:spcPts val="0"/>
              </a:spcBef>
              <a:spcAft>
                <a:spcPts val="0"/>
              </a:spcAft>
              <a:buSzPts val="1400"/>
              <a:buChar char="●"/>
            </a:pPr>
            <a:r>
              <a:rPr lang="en-GB" b="1" dirty="0"/>
              <a:t>We continually update and improve </a:t>
            </a:r>
            <a:r>
              <a:rPr lang="en-GB" dirty="0"/>
              <a:t>the website. Just this year, we have updated 3 areas of functionality to make it even easier for users, </a:t>
            </a:r>
            <a:endParaRPr dirty="0"/>
          </a:p>
          <a:p>
            <a:pPr marL="914400" lvl="1" indent="-317500" algn="l" rtl="0">
              <a:spcBef>
                <a:spcPts val="0"/>
              </a:spcBef>
              <a:spcAft>
                <a:spcPts val="0"/>
              </a:spcAft>
              <a:buSzPts val="1400"/>
              <a:buChar char="○"/>
            </a:pPr>
            <a:r>
              <a:rPr lang="en-GB" b="1" dirty="0"/>
              <a:t>Firstly clearer search functions</a:t>
            </a:r>
            <a:r>
              <a:rPr lang="en-GB" dirty="0"/>
              <a:t>, helping users find their way around the website.</a:t>
            </a:r>
            <a:endParaRPr dirty="0"/>
          </a:p>
          <a:p>
            <a:pPr marL="914400" lvl="1" indent="-317500" algn="l" rtl="0">
              <a:spcBef>
                <a:spcPts val="0"/>
              </a:spcBef>
              <a:spcAft>
                <a:spcPts val="0"/>
              </a:spcAft>
              <a:buSzPts val="1400"/>
              <a:buChar char="○"/>
            </a:pPr>
            <a:r>
              <a:rPr lang="en-GB" b="1" dirty="0"/>
              <a:t>Secondly, the introduction of guest blogs</a:t>
            </a:r>
            <a:r>
              <a:rPr lang="en-GB" dirty="0"/>
              <a:t> - these are free and available for anyone to write about - if you have something interesting to write about the Bay, please do come and speak to me after and we can arrange something. </a:t>
            </a:r>
            <a:endParaRPr dirty="0"/>
          </a:p>
          <a:p>
            <a:pPr marL="914400" lvl="1" indent="-317500" algn="l" rtl="0">
              <a:spcBef>
                <a:spcPts val="0"/>
              </a:spcBef>
              <a:spcAft>
                <a:spcPts val="0"/>
              </a:spcAft>
              <a:buSzPts val="1400"/>
              <a:buChar char="○"/>
            </a:pPr>
            <a:r>
              <a:rPr lang="en-GB" b="1" dirty="0"/>
              <a:t>Thirdly - the introduction of “sticky buttons”</a:t>
            </a:r>
            <a:r>
              <a:rPr lang="en-GB" dirty="0"/>
              <a:t> on your own business page, your website and phone number is now clearer and easier for users to click on as it follows you down the page, hopefully sending more traffic to your own site.</a:t>
            </a:r>
            <a:endParaRPr dirty="0"/>
          </a:p>
          <a:p>
            <a:pPr marL="457200" lvl="0" indent="-317500" algn="l" rtl="0">
              <a:spcBef>
                <a:spcPts val="0"/>
              </a:spcBef>
              <a:spcAft>
                <a:spcPts val="0"/>
              </a:spcAft>
              <a:buSzPts val="1400"/>
              <a:buChar char="●"/>
            </a:pPr>
            <a:r>
              <a:rPr lang="en-GB" b="1" dirty="0"/>
              <a:t>There is constant monitoring of website performance </a:t>
            </a:r>
            <a:r>
              <a:rPr lang="en-GB" dirty="0"/>
              <a:t>via GA4, Microsoft Clarity and SEO reports.</a:t>
            </a:r>
            <a:endParaRPr dirty="0"/>
          </a:p>
          <a:p>
            <a:pPr marL="457200" lvl="0" indent="-317500" algn="l" rtl="0">
              <a:spcBef>
                <a:spcPts val="0"/>
              </a:spcBef>
              <a:spcAft>
                <a:spcPts val="0"/>
              </a:spcAft>
              <a:buSzPts val="1400"/>
              <a:buChar char="●"/>
            </a:pPr>
            <a:r>
              <a:rPr lang="en-GB" b="1" dirty="0"/>
              <a:t>And Constant updates</a:t>
            </a:r>
            <a:r>
              <a:rPr lang="en-GB" dirty="0"/>
              <a:t> and checking on content from the whole ERBID team across the 2,500 pages on the website.</a:t>
            </a:r>
            <a:endParaRPr dirty="0"/>
          </a:p>
          <a:p>
            <a:pPr marL="457200" lvl="0" indent="-317500" algn="l" rtl="0">
              <a:spcBef>
                <a:spcPts val="0"/>
              </a:spcBef>
              <a:spcAft>
                <a:spcPts val="0"/>
              </a:spcAft>
              <a:buSzPts val="1400"/>
              <a:buChar char="●"/>
            </a:pPr>
            <a:r>
              <a:rPr lang="en-GB" dirty="0"/>
              <a:t>The English Riviera website has significant google authority. Every BID partner has their own page, with redirects to your own site. As the English Riviera website is highly ranked by Google, having their referrals to the official English Riviera website will help you with your own Google Authority.</a:t>
            </a:r>
            <a:endParaRPr dirty="0"/>
          </a:p>
          <a:p>
            <a:pPr marL="457200" lvl="0" indent="-317500" algn="l" rtl="0">
              <a:spcBef>
                <a:spcPts val="0"/>
              </a:spcBef>
              <a:spcAft>
                <a:spcPts val="0"/>
              </a:spcAft>
              <a:buSzPts val="1400"/>
              <a:buChar char="●"/>
            </a:pPr>
            <a:r>
              <a:rPr lang="en-GB" dirty="0"/>
              <a:t>The website is split into main level one pages, which reflect the sectors in the Bay including Accommodation, Food &amp; Drink, Things To Do and What’s On. It then filters down into smaller level 2 pages which are great for SEO.</a:t>
            </a:r>
            <a:endParaRPr dirty="0"/>
          </a:p>
        </p:txBody>
      </p:sp>
      <p:sp>
        <p:nvSpPr>
          <p:cNvPr id="202" name="Google Shape;202;g2cf02299f05_0_1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Presenter: Gina Franchi</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help with your own marketing, here are some insights into the English Riviera website users.</a:t>
            </a:r>
            <a:endParaRPr dirty="0"/>
          </a:p>
          <a:p>
            <a:pPr marL="457200" lvl="0" indent="-317500" algn="l" rtl="0">
              <a:spcBef>
                <a:spcPts val="0"/>
              </a:spcBef>
              <a:spcAft>
                <a:spcPts val="0"/>
              </a:spcAft>
              <a:buSzPts val="1400"/>
              <a:buChar char="●"/>
            </a:pPr>
            <a:r>
              <a:rPr lang="en-GB" dirty="0"/>
              <a:t>All of these stats are for the whole 2023 year.</a:t>
            </a:r>
            <a:endParaRPr dirty="0"/>
          </a:p>
          <a:p>
            <a:pPr marL="457200" lvl="0" indent="-317500" algn="l" rtl="0">
              <a:spcBef>
                <a:spcPts val="0"/>
              </a:spcBef>
              <a:spcAft>
                <a:spcPts val="0"/>
              </a:spcAft>
              <a:buSzPts val="1400"/>
              <a:buChar char="●"/>
            </a:pPr>
            <a:r>
              <a:rPr lang="en-GB" b="1" dirty="0"/>
              <a:t>Locations: </a:t>
            </a:r>
            <a:r>
              <a:rPr lang="en-GB" dirty="0"/>
              <a:t>good split around the country, with key hotspots including Birmingham, Bristol, Cardiff and London. However many servers are based in London, so this will skew the data. Most websites will have London as their number 1 location which isn’t accurate.</a:t>
            </a:r>
            <a:endParaRPr dirty="0">
              <a:solidFill>
                <a:srgbClr val="FF0000"/>
              </a:solidFill>
            </a:endParaRPr>
          </a:p>
          <a:p>
            <a:pPr marL="457200" lvl="0" indent="-317500" algn="l" rtl="0">
              <a:spcBef>
                <a:spcPts val="0"/>
              </a:spcBef>
              <a:spcAft>
                <a:spcPts val="0"/>
              </a:spcAft>
              <a:buSzPts val="1400"/>
              <a:buChar char="●"/>
            </a:pPr>
            <a:r>
              <a:rPr lang="en-GB" b="1" dirty="0"/>
              <a:t>Mobile</a:t>
            </a:r>
            <a:r>
              <a:rPr lang="en-GB" dirty="0"/>
              <a:t>: hopefully everyone is aware that the majority of website users are now on mobile. On the English Riviera site, 70% of users are on mobile. So it’s really important that your website is built mobile first, or at least optimised for mobile.</a:t>
            </a:r>
            <a:endParaRPr dirty="0"/>
          </a:p>
          <a:p>
            <a:pPr marL="457200" lvl="0" indent="-317500" algn="l" rtl="0">
              <a:spcBef>
                <a:spcPts val="0"/>
              </a:spcBef>
              <a:spcAft>
                <a:spcPts val="0"/>
              </a:spcAft>
              <a:buClr>
                <a:schemeClr val="dk1"/>
              </a:buClr>
              <a:buSzPts val="1400"/>
              <a:buChar char="●"/>
            </a:pPr>
            <a:r>
              <a:rPr lang="en-GB" b="1" dirty="0"/>
              <a:t>Age:</a:t>
            </a:r>
            <a:r>
              <a:rPr lang="en-GB" dirty="0"/>
              <a:t> on the ER site has shifted in recent years. For 8 months of the year, 25-34 </a:t>
            </a:r>
            <a:r>
              <a:rPr lang="en-GB" dirty="0" err="1"/>
              <a:t>yrs</a:t>
            </a:r>
            <a:r>
              <a:rPr lang="en-GB" dirty="0"/>
              <a:t> old make up the largest age bracket visiting the website. Over the peak summer period, this switches to 34-44yr olds.</a:t>
            </a:r>
            <a:endParaRPr b="1" dirty="0"/>
          </a:p>
          <a:p>
            <a:pPr marL="457200" lvl="0" indent="-317500" algn="l" rtl="0">
              <a:spcBef>
                <a:spcPts val="0"/>
              </a:spcBef>
              <a:spcAft>
                <a:spcPts val="0"/>
              </a:spcAft>
              <a:buSzPts val="1400"/>
              <a:buChar char="●"/>
            </a:pPr>
            <a:r>
              <a:rPr lang="en-GB" b="1" dirty="0"/>
              <a:t>Topics:</a:t>
            </a:r>
            <a:r>
              <a:rPr lang="en-GB" dirty="0"/>
              <a:t> that consistently do well for organic traffic are Torquay &amp; Brixham, Things To Do, What’s On, Beaches and Webcams. If you can create quality content around these topics, it is likely to help with your SEO.</a:t>
            </a:r>
            <a:endParaRPr dirty="0"/>
          </a:p>
          <a:p>
            <a:pPr marL="457200" lvl="0" indent="-317500" algn="l" rtl="0">
              <a:spcBef>
                <a:spcPts val="0"/>
              </a:spcBef>
              <a:spcAft>
                <a:spcPts val="0"/>
              </a:spcAft>
              <a:buSzPts val="1400"/>
              <a:buChar char="●"/>
            </a:pPr>
            <a:r>
              <a:rPr lang="en-GB" b="1" dirty="0"/>
              <a:t>Queries:</a:t>
            </a:r>
            <a:r>
              <a:rPr lang="en-GB" dirty="0"/>
              <a:t> and similarly, on the screen are the top performing google searches that brought traffic to the ER site in 2023. E.g. you might want to incorporate some of these terms into your site if appropriate. For instance, you could include the phrase “Thinking of What To Do in Torquay?”</a:t>
            </a:r>
            <a:endParaRPr dirty="0"/>
          </a:p>
          <a:p>
            <a:pPr marL="457200" lvl="0" indent="-317500" algn="l" rtl="0">
              <a:spcBef>
                <a:spcPts val="0"/>
              </a:spcBef>
              <a:spcAft>
                <a:spcPts val="0"/>
              </a:spcAft>
              <a:buSzPts val="1400"/>
              <a:buChar char="●"/>
            </a:pPr>
            <a:r>
              <a:rPr lang="en-US" b="1" dirty="0"/>
              <a:t>It’s so Important</a:t>
            </a:r>
            <a:r>
              <a:rPr lang="en-US" dirty="0"/>
              <a:t> to keep your own website up to date with quality content. Link in with events, culture, history, talk about the area - this is all SEO rich content - and as you’re writing, keep in mind what somebody might search that would lead to your website.</a:t>
            </a:r>
          </a:p>
          <a:p>
            <a:pPr marL="0" lvl="0" indent="0" algn="l" rtl="0">
              <a:spcBef>
                <a:spcPts val="0"/>
              </a:spcBef>
              <a:spcAft>
                <a:spcPts val="0"/>
              </a:spcAft>
              <a:buNone/>
            </a:pPr>
            <a:endParaRPr dirty="0"/>
          </a:p>
        </p:txBody>
      </p:sp>
      <p:sp>
        <p:nvSpPr>
          <p:cNvPr id="217" name="Google Shape;2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2"/>
          <p:cNvSpPr>
            <a:spLocks noGrp="1"/>
          </p:cNvSpPr>
          <p:nvPr>
            <p:ph type="pic" idx="2"/>
          </p:nvPr>
        </p:nvSpPr>
        <p:spPr>
          <a:xfrm>
            <a:off x="5183188" y="987425"/>
            <a:ext cx="6172200" cy="4873625"/>
          </a:xfrm>
          <a:prstGeom prst="rect">
            <a:avLst/>
          </a:prstGeom>
          <a:noFill/>
          <a:ln>
            <a:noFill/>
          </a:ln>
        </p:spPr>
      </p:sp>
      <p:sp>
        <p:nvSpPr>
          <p:cNvPr id="72" name="Google Shape;72;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g2cf02299f05_0_11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0" name="Google Shape;90;g2cf02299f05_0_11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91" name="Google Shape;91;g2cf02299f05_0_11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efault slide with accreditation">
  <p:cSld name="1_Default slide with accreditation">
    <p:bg>
      <p:bgPr>
        <a:solidFill>
          <a:schemeClr val="dk1"/>
        </a:solidFill>
        <a:effectLst/>
      </p:bgPr>
    </p:bg>
    <p:spTree>
      <p:nvGrpSpPr>
        <p:cNvPr id="1" name="Shape 31"/>
        <p:cNvGrpSpPr/>
        <p:nvPr/>
      </p:nvGrpSpPr>
      <p:grpSpPr>
        <a:xfrm>
          <a:off x="0" y="0"/>
          <a:ext cx="0" cy="0"/>
          <a:chOff x="0" y="0"/>
          <a:chExt cx="0" cy="0"/>
        </a:xfrm>
      </p:grpSpPr>
      <p:sp>
        <p:nvSpPr>
          <p:cNvPr id="32" name="Google Shape;32;p26"/>
          <p:cNvSpPr txBox="1">
            <a:spLocks noGrp="1"/>
          </p:cNvSpPr>
          <p:nvPr>
            <p:ph type="body" idx="1"/>
          </p:nvPr>
        </p:nvSpPr>
        <p:spPr>
          <a:xfrm>
            <a:off x="0" y="0"/>
            <a:ext cx="12191999" cy="827999"/>
          </a:xfrm>
          <a:prstGeom prst="rect">
            <a:avLst/>
          </a:prstGeom>
          <a:solidFill>
            <a:schemeClr val="dk1"/>
          </a:solidFill>
          <a:ln>
            <a:noFill/>
          </a:ln>
        </p:spPr>
        <p:txBody>
          <a:bodyPr spcFirstLastPara="1" wrap="square" lIns="612000" tIns="36000" rIns="612000" bIns="144000" anchor="b" anchorCtr="0">
            <a:noAutofit/>
          </a:bodyPr>
          <a:lstStyle>
            <a:lvl1pPr marL="457200" marR="0" lvl="0" indent="-228600" algn="l">
              <a:lnSpc>
                <a:spcPct val="90000"/>
              </a:lnSpc>
              <a:spcBef>
                <a:spcPts val="100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6"/>
          <p:cNvSpPr txBox="1">
            <a:spLocks noGrp="1"/>
          </p:cNvSpPr>
          <p:nvPr>
            <p:ph type="body" idx="2"/>
          </p:nvPr>
        </p:nvSpPr>
        <p:spPr>
          <a:xfrm>
            <a:off x="530792" y="1192036"/>
            <a:ext cx="7081188" cy="469446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9107" y="6317673"/>
            <a:ext cx="562434" cy="4341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8.png"/><Relationship Id="rId10" Type="http://schemas.openxmlformats.org/officeDocument/2006/relationships/image" Target="../media/image54.png"/><Relationship Id="rId4" Type="http://schemas.openxmlformats.org/officeDocument/2006/relationships/image" Target="../media/image50.jpe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5.jpeg"/><Relationship Id="rId7"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8.png"/><Relationship Id="rId9" Type="http://schemas.openxmlformats.org/officeDocument/2006/relationships/image" Target="../media/image70.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8.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4.jpeg"/><Relationship Id="rId7" Type="http://schemas.openxmlformats.org/officeDocument/2006/relationships/image" Target="../media/image87.jpeg"/><Relationship Id="rId12"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91.jpeg"/><Relationship Id="rId5" Type="http://schemas.openxmlformats.org/officeDocument/2006/relationships/image" Target="../media/image86.jpeg"/><Relationship Id="rId10" Type="http://schemas.openxmlformats.org/officeDocument/2006/relationships/image" Target="../media/image90.png"/><Relationship Id="rId4" Type="http://schemas.openxmlformats.org/officeDocument/2006/relationships/image" Target="../media/image85.jpeg"/><Relationship Id="rId9" Type="http://schemas.openxmlformats.org/officeDocument/2006/relationships/image" Target="../media/image89.jpeg"/></Relationships>
</file>

<file path=ppt/slides/_rels/slide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8.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g2cf02299f05_0_0"/>
          <p:cNvPicPr preferRelativeResize="0"/>
          <p:nvPr/>
        </p:nvPicPr>
        <p:blipFill rotWithShape="1">
          <a:blip r:embed="rId3">
            <a:alphaModFix/>
          </a:blip>
          <a:srcRect/>
          <a:stretch/>
        </p:blipFill>
        <p:spPr>
          <a:xfrm>
            <a:off x="0" y="0"/>
            <a:ext cx="12341800" cy="6942264"/>
          </a:xfrm>
          <a:prstGeom prst="rect">
            <a:avLst/>
          </a:prstGeom>
          <a:noFill/>
          <a:ln>
            <a:noFill/>
          </a:ln>
        </p:spPr>
      </p:pic>
      <p:pic>
        <p:nvPicPr>
          <p:cNvPr id="103" name="Google Shape;103;g2cf02299f05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85803" y="189932"/>
            <a:ext cx="3879934" cy="2078234"/>
          </a:xfrm>
          <a:prstGeom prst="rect">
            <a:avLst/>
          </a:prstGeom>
          <a:noFill/>
          <a:ln>
            <a:noFill/>
          </a:ln>
        </p:spPr>
      </p:pic>
      <p:pic>
        <p:nvPicPr>
          <p:cNvPr id="104" name="Google Shape;104;g2cf02299f05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32112" y="2429588"/>
            <a:ext cx="8077574" cy="1998825"/>
          </a:xfrm>
          <a:prstGeom prst="rect">
            <a:avLst/>
          </a:prstGeom>
          <a:noFill/>
          <a:ln>
            <a:noFill/>
          </a:ln>
        </p:spPr>
      </p:pic>
      <p:sp>
        <p:nvSpPr>
          <p:cNvPr id="105" name="Google Shape;105;g2cf02299f05_0_0"/>
          <p:cNvSpPr txBox="1"/>
          <p:nvPr/>
        </p:nvSpPr>
        <p:spPr>
          <a:xfrm>
            <a:off x="2325650" y="2744100"/>
            <a:ext cx="7690500" cy="13698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a:solidFill>
                  <a:schemeClr val="lt1"/>
                </a:solidFill>
              </a:rPr>
              <a:t>Destination Marketing Update</a:t>
            </a:r>
            <a:endParaRPr sz="4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GB" sz="3300" b="1">
                <a:solidFill>
                  <a:schemeClr val="lt1"/>
                </a:solidFill>
              </a:rPr>
              <a:t>May 2024</a:t>
            </a:r>
            <a:endParaRPr sz="3300" b="1" i="0" u="none" strike="noStrike" cap="none">
              <a:solidFill>
                <a:schemeClr val="lt1"/>
              </a:solidFill>
              <a:latin typeface="Arial"/>
              <a:ea typeface="Arial"/>
              <a:cs typeface="Arial"/>
              <a:sym typeface="Arial"/>
            </a:endParaRPr>
          </a:p>
        </p:txBody>
      </p:sp>
      <p:pic>
        <p:nvPicPr>
          <p:cNvPr id="106" name="Google Shape;106;g2cf02299f05_0_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86000" y="4914367"/>
            <a:ext cx="5620002" cy="831567"/>
          </a:xfrm>
          <a:prstGeom prst="rect">
            <a:avLst/>
          </a:prstGeom>
          <a:noFill/>
          <a:ln>
            <a:noFill/>
          </a:ln>
        </p:spPr>
      </p:pic>
      <p:pic>
        <p:nvPicPr>
          <p:cNvPr id="107" name="Google Shape;107;g2cf02299f05_0_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549732" y="5009519"/>
            <a:ext cx="5092535" cy="6412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9231550" y="3942988"/>
            <a:ext cx="2648999" cy="2633376"/>
            <a:chOff x="6687450" y="2647238"/>
            <a:chExt cx="2648999" cy="2633376"/>
          </a:xfrm>
        </p:grpSpPr>
        <p:pic>
          <p:nvPicPr>
            <p:cNvPr id="239" name="Google Shape;239;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87450" y="2647238"/>
              <a:ext cx="2648999" cy="2633376"/>
            </a:xfrm>
            <a:prstGeom prst="rect">
              <a:avLst/>
            </a:prstGeom>
            <a:noFill/>
            <a:ln>
              <a:noFill/>
            </a:ln>
          </p:spPr>
        </p:pic>
        <p:sp>
          <p:nvSpPr>
            <p:cNvPr id="240" name="Google Shape;240;p7"/>
            <p:cNvSpPr txBox="1"/>
            <p:nvPr/>
          </p:nvSpPr>
          <p:spPr>
            <a:xfrm>
              <a:off x="7153650" y="2964175"/>
              <a:ext cx="18690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2000" i="0" u="none" strike="noStrike" cap="none">
                  <a:solidFill>
                    <a:srgbClr val="FCF4E7"/>
                  </a:solidFill>
                  <a:latin typeface="Calibri"/>
                  <a:ea typeface="Calibri"/>
                  <a:cs typeface="Calibri"/>
                  <a:sym typeface="Calibri"/>
                </a:rPr>
                <a:t>Industry average open rate is 20.44%, and average click through rate is 2.25%.</a:t>
              </a:r>
              <a:endParaRPr sz="2000">
                <a:solidFill>
                  <a:srgbClr val="FCF4E7"/>
                </a:solidFill>
                <a:latin typeface="Calibri"/>
                <a:ea typeface="Calibri"/>
                <a:cs typeface="Calibri"/>
                <a:sym typeface="Calibri"/>
              </a:endParaRPr>
            </a:p>
          </p:txBody>
        </p:sp>
      </p:grpSp>
      <p:pic>
        <p:nvPicPr>
          <p:cNvPr id="241" name="Google Shape;241;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6600"/>
            <a:ext cx="3163201" cy="1755375"/>
          </a:xfrm>
          <a:prstGeom prst="rect">
            <a:avLst/>
          </a:prstGeom>
          <a:noFill/>
          <a:ln>
            <a:noFill/>
          </a:ln>
        </p:spPr>
      </p:pic>
      <p:pic>
        <p:nvPicPr>
          <p:cNvPr id="242" name="Google Shape;242;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243" name="Google Shape;243;p7"/>
          <p:cNvSpPr txBox="1"/>
          <p:nvPr/>
        </p:nvSpPr>
        <p:spPr>
          <a:xfrm>
            <a:off x="94200" y="414800"/>
            <a:ext cx="3069000" cy="1262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Consumer</a:t>
            </a:r>
            <a:endParaRPr sz="3300" b="1">
              <a:solidFill>
                <a:schemeClr val="lt1"/>
              </a:solidFill>
            </a:endParaRPr>
          </a:p>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Newsletters</a:t>
            </a:r>
            <a:endParaRPr sz="3300" b="1" i="0" u="none" strike="noStrike" cap="none">
              <a:solidFill>
                <a:schemeClr val="lt1"/>
              </a:solidFill>
              <a:latin typeface="Arial"/>
              <a:ea typeface="Arial"/>
              <a:cs typeface="Arial"/>
              <a:sym typeface="Arial"/>
            </a:endParaRPr>
          </a:p>
        </p:txBody>
      </p:sp>
      <p:grpSp>
        <p:nvGrpSpPr>
          <p:cNvPr id="244" name="Google Shape;244;p7"/>
          <p:cNvGrpSpPr/>
          <p:nvPr/>
        </p:nvGrpSpPr>
        <p:grpSpPr>
          <a:xfrm>
            <a:off x="6863600" y="1471225"/>
            <a:ext cx="3068999" cy="2570670"/>
            <a:chOff x="6863600" y="1471225"/>
            <a:chExt cx="3068999" cy="2570670"/>
          </a:xfrm>
        </p:grpSpPr>
        <p:pic>
          <p:nvPicPr>
            <p:cNvPr id="245" name="Google Shape;245;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63600" y="1471225"/>
              <a:ext cx="3068999" cy="2570670"/>
            </a:xfrm>
            <a:prstGeom prst="rect">
              <a:avLst/>
            </a:prstGeom>
            <a:noFill/>
            <a:ln>
              <a:noFill/>
            </a:ln>
          </p:spPr>
        </p:pic>
        <p:sp>
          <p:nvSpPr>
            <p:cNvPr id="246" name="Google Shape;246;p7"/>
            <p:cNvSpPr txBox="1"/>
            <p:nvPr/>
          </p:nvSpPr>
          <p:spPr>
            <a:xfrm>
              <a:off x="7486675" y="2044388"/>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lt1"/>
                  </a:solidFill>
                  <a:latin typeface="Calibri"/>
                  <a:ea typeface="Calibri"/>
                  <a:cs typeface="Calibri"/>
                  <a:sym typeface="Calibri"/>
                </a:rPr>
                <a:t>33%</a:t>
              </a:r>
              <a:endParaRPr sz="40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Av. Open Rate in 2023</a:t>
              </a:r>
              <a:endParaRPr sz="2300">
                <a:solidFill>
                  <a:schemeClr val="lt1"/>
                </a:solidFill>
                <a:latin typeface="Calibri"/>
                <a:ea typeface="Calibri"/>
                <a:cs typeface="Calibri"/>
                <a:sym typeface="Calibri"/>
              </a:endParaRPr>
            </a:p>
          </p:txBody>
        </p:sp>
      </p:grpSp>
      <p:pic>
        <p:nvPicPr>
          <p:cNvPr id="247" name="Google Shape;247;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115750" y="1299625"/>
            <a:ext cx="3304200" cy="2767675"/>
          </a:xfrm>
          <a:prstGeom prst="rect">
            <a:avLst/>
          </a:prstGeom>
          <a:noFill/>
          <a:ln>
            <a:noFill/>
          </a:ln>
        </p:spPr>
      </p:pic>
      <p:sp>
        <p:nvSpPr>
          <p:cNvPr id="248" name="Google Shape;248;p7"/>
          <p:cNvSpPr txBox="1"/>
          <p:nvPr/>
        </p:nvSpPr>
        <p:spPr>
          <a:xfrm>
            <a:off x="9891225" y="1781763"/>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lt1"/>
                </a:solidFill>
                <a:latin typeface="Calibri"/>
                <a:ea typeface="Calibri"/>
                <a:cs typeface="Calibri"/>
                <a:sym typeface="Calibri"/>
              </a:rPr>
              <a:t>3%</a:t>
            </a:r>
            <a:endParaRPr sz="40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Av. Click Through Rate in 2023</a:t>
            </a:r>
            <a:endParaRPr sz="2300">
              <a:solidFill>
                <a:schemeClr val="lt1"/>
              </a:solidFill>
              <a:latin typeface="Calibri"/>
              <a:ea typeface="Calibri"/>
              <a:cs typeface="Calibri"/>
              <a:sym typeface="Calibri"/>
            </a:endParaRPr>
          </a:p>
        </p:txBody>
      </p:sp>
      <p:pic>
        <p:nvPicPr>
          <p:cNvPr id="249" name="Google Shape;249;p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4200" y="2007568"/>
            <a:ext cx="2393196" cy="4568806"/>
          </a:xfrm>
          <a:prstGeom prst="rect">
            <a:avLst/>
          </a:prstGeom>
          <a:noFill/>
          <a:ln>
            <a:noFill/>
          </a:ln>
        </p:spPr>
      </p:pic>
      <p:pic>
        <p:nvPicPr>
          <p:cNvPr id="250" name="Google Shape;250;p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487394" y="2007550"/>
            <a:ext cx="2393196" cy="4418406"/>
          </a:xfrm>
          <a:prstGeom prst="rect">
            <a:avLst/>
          </a:prstGeom>
          <a:noFill/>
          <a:ln>
            <a:noFill/>
          </a:ln>
        </p:spPr>
      </p:pic>
      <p:pic>
        <p:nvPicPr>
          <p:cNvPr id="251" name="Google Shape;251;p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815154" y="2084380"/>
            <a:ext cx="2393196" cy="44783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17346" y="3803875"/>
            <a:ext cx="3321005" cy="3130325"/>
          </a:xfrm>
          <a:prstGeom prst="rect">
            <a:avLst/>
          </a:prstGeom>
          <a:noFill/>
          <a:ln>
            <a:noFill/>
          </a:ln>
        </p:spPr>
      </p:pic>
      <p:pic>
        <p:nvPicPr>
          <p:cNvPr id="258" name="Google Shape;258;p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09475" y="3577764"/>
            <a:ext cx="3382525" cy="3280237"/>
          </a:xfrm>
          <a:prstGeom prst="rect">
            <a:avLst/>
          </a:prstGeom>
          <a:noFill/>
          <a:ln>
            <a:noFill/>
          </a:ln>
        </p:spPr>
      </p:pic>
      <p:pic>
        <p:nvPicPr>
          <p:cNvPr id="259" name="Google Shape;259;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563875" y="478075"/>
            <a:ext cx="3640437" cy="754200"/>
          </a:xfrm>
          <a:prstGeom prst="rect">
            <a:avLst/>
          </a:prstGeom>
          <a:noFill/>
          <a:ln>
            <a:noFill/>
          </a:ln>
        </p:spPr>
      </p:pic>
      <p:pic>
        <p:nvPicPr>
          <p:cNvPr id="260" name="Google Shape;260;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pic>
        <p:nvPicPr>
          <p:cNvPr id="261" name="Google Shape;261;p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136600"/>
            <a:ext cx="3382525" cy="1755375"/>
          </a:xfrm>
          <a:prstGeom prst="rect">
            <a:avLst/>
          </a:prstGeom>
          <a:noFill/>
          <a:ln>
            <a:noFill/>
          </a:ln>
        </p:spPr>
      </p:pic>
      <p:sp>
        <p:nvSpPr>
          <p:cNvPr id="262" name="Google Shape;262;p13"/>
          <p:cNvSpPr txBox="1"/>
          <p:nvPr/>
        </p:nvSpPr>
        <p:spPr>
          <a:xfrm>
            <a:off x="94200" y="643400"/>
            <a:ext cx="40020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Social Media</a:t>
            </a:r>
            <a:endParaRPr sz="3300" b="1" i="0" u="none" strike="noStrike" cap="none">
              <a:solidFill>
                <a:schemeClr val="lt1"/>
              </a:solidFill>
              <a:latin typeface="Arial"/>
              <a:ea typeface="Arial"/>
              <a:cs typeface="Arial"/>
              <a:sym typeface="Arial"/>
            </a:endParaRPr>
          </a:p>
        </p:txBody>
      </p:sp>
      <p:grpSp>
        <p:nvGrpSpPr>
          <p:cNvPr id="263" name="Google Shape;263;p13"/>
          <p:cNvGrpSpPr/>
          <p:nvPr/>
        </p:nvGrpSpPr>
        <p:grpSpPr>
          <a:xfrm>
            <a:off x="2" y="1419026"/>
            <a:ext cx="2916725" cy="2552725"/>
            <a:chOff x="76202" y="1419026"/>
            <a:chExt cx="2916725" cy="2552725"/>
          </a:xfrm>
        </p:grpSpPr>
        <p:pic>
          <p:nvPicPr>
            <p:cNvPr id="264" name="Google Shape;264;p1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202" y="1419026"/>
              <a:ext cx="2916725" cy="2552725"/>
            </a:xfrm>
            <a:prstGeom prst="rect">
              <a:avLst/>
            </a:prstGeom>
            <a:noFill/>
            <a:ln>
              <a:noFill/>
            </a:ln>
          </p:spPr>
        </p:pic>
        <p:sp>
          <p:nvSpPr>
            <p:cNvPr id="265" name="Google Shape;265;p13"/>
            <p:cNvSpPr txBox="1"/>
            <p:nvPr/>
          </p:nvSpPr>
          <p:spPr>
            <a:xfrm>
              <a:off x="752411" y="1966079"/>
              <a:ext cx="1648500"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lt1"/>
                  </a:solidFill>
                  <a:latin typeface="Calibri"/>
                  <a:ea typeface="Calibri"/>
                  <a:cs typeface="Calibri"/>
                  <a:sym typeface="Calibri"/>
                </a:rPr>
                <a:t>7.4m</a:t>
              </a:r>
              <a:endParaRPr sz="4000" b="1">
                <a:solidFill>
                  <a:schemeClr val="lt1"/>
                </a:solidFill>
                <a:latin typeface="Calibri"/>
                <a:ea typeface="Calibri"/>
                <a:cs typeface="Calibri"/>
                <a:sym typeface="Calibri"/>
              </a:endParaRPr>
            </a:p>
            <a:p>
              <a:pPr marL="0" lvl="0" indent="0" algn="ctr" rtl="0">
                <a:spcBef>
                  <a:spcPts val="0"/>
                </a:spcBef>
                <a:spcAft>
                  <a:spcPts val="0"/>
                </a:spcAft>
                <a:buNone/>
              </a:pPr>
              <a:r>
                <a:rPr lang="en-GB" sz="1700">
                  <a:solidFill>
                    <a:schemeClr val="lt1"/>
                  </a:solidFill>
                  <a:latin typeface="Calibri"/>
                  <a:ea typeface="Calibri"/>
                  <a:cs typeface="Calibri"/>
                  <a:sym typeface="Calibri"/>
                </a:rPr>
                <a:t>People reached via organic social in 2023</a:t>
              </a:r>
              <a:endParaRPr sz="1700">
                <a:solidFill>
                  <a:schemeClr val="lt1"/>
                </a:solidFill>
                <a:latin typeface="Calibri"/>
                <a:ea typeface="Calibri"/>
                <a:cs typeface="Calibri"/>
                <a:sym typeface="Calibri"/>
              </a:endParaRPr>
            </a:p>
          </p:txBody>
        </p:sp>
      </p:grpSp>
      <p:grpSp>
        <p:nvGrpSpPr>
          <p:cNvPr id="266" name="Google Shape;266;p13"/>
          <p:cNvGrpSpPr/>
          <p:nvPr/>
        </p:nvGrpSpPr>
        <p:grpSpPr>
          <a:xfrm>
            <a:off x="3306325" y="1313750"/>
            <a:ext cx="2851852" cy="2741327"/>
            <a:chOff x="762225" y="18000"/>
            <a:chExt cx="2749542" cy="2741327"/>
          </a:xfrm>
        </p:grpSpPr>
        <p:pic>
          <p:nvPicPr>
            <p:cNvPr id="267" name="Google Shape;267;p1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62225" y="18000"/>
              <a:ext cx="2749542" cy="2733325"/>
            </a:xfrm>
            <a:prstGeom prst="rect">
              <a:avLst/>
            </a:prstGeom>
            <a:noFill/>
            <a:ln>
              <a:noFill/>
            </a:ln>
          </p:spPr>
        </p:pic>
        <p:sp>
          <p:nvSpPr>
            <p:cNvPr id="268" name="Google Shape;268;p13"/>
            <p:cNvSpPr txBox="1"/>
            <p:nvPr/>
          </p:nvSpPr>
          <p:spPr>
            <a:xfrm>
              <a:off x="1228425" y="358700"/>
              <a:ext cx="205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2000" i="0" u="none" strike="noStrike" cap="none" dirty="0">
                  <a:solidFill>
                    <a:srgbClr val="FCF4E7"/>
                  </a:solidFill>
                  <a:latin typeface="Calibri"/>
                  <a:ea typeface="Calibri"/>
                  <a:cs typeface="Calibri"/>
                  <a:sym typeface="Calibri"/>
                </a:rPr>
                <a:t>Industry average </a:t>
              </a:r>
              <a:r>
                <a:rPr lang="en-GB" sz="2000" dirty="0">
                  <a:solidFill>
                    <a:srgbClr val="FCF4E7"/>
                  </a:solidFill>
                  <a:latin typeface="Calibri"/>
                  <a:ea typeface="Calibri"/>
                  <a:cs typeface="Calibri"/>
                  <a:sym typeface="Calibri"/>
                </a:rPr>
                <a:t>engagement rates are between 1-5%. Ours are </a:t>
              </a:r>
              <a:r>
                <a:rPr lang="en-GB" sz="2400" b="1" dirty="0">
                  <a:solidFill>
                    <a:srgbClr val="FCF4E7"/>
                  </a:solidFill>
                  <a:latin typeface="Calibri"/>
                  <a:ea typeface="Calibri"/>
                  <a:cs typeface="Calibri"/>
                  <a:sym typeface="Calibri"/>
                </a:rPr>
                <a:t>3-6% </a:t>
              </a:r>
              <a:r>
                <a:rPr lang="en-GB" sz="2000" dirty="0">
                  <a:solidFill>
                    <a:srgbClr val="FCF4E7"/>
                  </a:solidFill>
                  <a:latin typeface="Calibri"/>
                  <a:ea typeface="Calibri"/>
                  <a:cs typeface="Calibri"/>
                  <a:sym typeface="Calibri"/>
                </a:rPr>
                <a:t>depending on platform.</a:t>
              </a:r>
              <a:endParaRPr sz="2000" dirty="0">
                <a:solidFill>
                  <a:srgbClr val="FCF4E7"/>
                </a:solidFill>
                <a:latin typeface="Calibri"/>
                <a:ea typeface="Calibri"/>
                <a:cs typeface="Calibri"/>
                <a:sym typeface="Calibri"/>
              </a:endParaRPr>
            </a:p>
          </p:txBody>
        </p:sp>
      </p:grpSp>
      <p:grpSp>
        <p:nvGrpSpPr>
          <p:cNvPr id="269" name="Google Shape;269;p13"/>
          <p:cNvGrpSpPr/>
          <p:nvPr/>
        </p:nvGrpSpPr>
        <p:grpSpPr>
          <a:xfrm>
            <a:off x="-393445" y="3765937"/>
            <a:ext cx="5553607" cy="3282827"/>
            <a:chOff x="-1131010" y="6130887"/>
            <a:chExt cx="6213479" cy="3932000"/>
          </a:xfrm>
        </p:grpSpPr>
        <p:pic>
          <p:nvPicPr>
            <p:cNvPr id="270" name="Google Shape;270;p1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131010" y="6130887"/>
              <a:ext cx="5419049" cy="3932000"/>
            </a:xfrm>
            <a:prstGeom prst="rect">
              <a:avLst/>
            </a:prstGeom>
            <a:noFill/>
            <a:ln>
              <a:noFill/>
            </a:ln>
          </p:spPr>
        </p:pic>
        <p:sp>
          <p:nvSpPr>
            <p:cNvPr id="271" name="Google Shape;271;p13"/>
            <p:cNvSpPr txBox="1"/>
            <p:nvPr/>
          </p:nvSpPr>
          <p:spPr>
            <a:xfrm>
              <a:off x="-59231" y="6364343"/>
              <a:ext cx="5141700" cy="3060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Calibri"/>
                <a:buChar char="●"/>
              </a:pPr>
              <a:r>
                <a:rPr lang="en-GB" sz="2400" b="1">
                  <a:solidFill>
                    <a:schemeClr val="lt1"/>
                  </a:solidFill>
                  <a:latin typeface="Calibri"/>
                  <a:ea typeface="Calibri"/>
                  <a:cs typeface="Calibri"/>
                  <a:sym typeface="Calibri"/>
                </a:rPr>
                <a:t>Coastal</a:t>
              </a:r>
              <a:endParaRPr sz="2400" b="1">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GB" sz="2400" b="1">
                  <a:solidFill>
                    <a:schemeClr val="lt1"/>
                  </a:solidFill>
                  <a:latin typeface="Calibri"/>
                  <a:ea typeface="Calibri"/>
                  <a:cs typeface="Calibri"/>
                  <a:sym typeface="Calibri"/>
                </a:rPr>
                <a:t>Brixham</a:t>
              </a:r>
              <a:endParaRPr sz="2400" b="1">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GB" sz="2400" b="1">
                  <a:solidFill>
                    <a:schemeClr val="lt1"/>
                  </a:solidFill>
                  <a:latin typeface="Calibri"/>
                  <a:ea typeface="Calibri"/>
                  <a:cs typeface="Calibri"/>
                  <a:sym typeface="Calibri"/>
                </a:rPr>
                <a:t>Events</a:t>
              </a:r>
              <a:endParaRPr sz="2400" b="1">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GB" sz="2400" b="1">
                  <a:solidFill>
                    <a:schemeClr val="lt1"/>
                  </a:solidFill>
                  <a:latin typeface="Calibri"/>
                  <a:ea typeface="Calibri"/>
                  <a:cs typeface="Calibri"/>
                  <a:sym typeface="Calibri"/>
                </a:rPr>
                <a:t>Aerial</a:t>
              </a:r>
              <a:endParaRPr sz="2400" b="1">
                <a:solidFill>
                  <a:schemeClr val="lt1"/>
                </a:solidFill>
                <a:latin typeface="Calibri"/>
                <a:ea typeface="Calibri"/>
                <a:cs typeface="Calibri"/>
                <a:sym typeface="Calibri"/>
              </a:endParaRPr>
            </a:p>
            <a:p>
              <a:pPr marL="457200" lvl="0" indent="-381000" algn="l" rtl="0">
                <a:spcBef>
                  <a:spcPts val="0"/>
                </a:spcBef>
                <a:spcAft>
                  <a:spcPts val="0"/>
                </a:spcAft>
                <a:buClr>
                  <a:schemeClr val="lt1"/>
                </a:buClr>
                <a:buSzPts val="2400"/>
                <a:buFont typeface="Calibri"/>
                <a:buChar char="●"/>
              </a:pPr>
              <a:r>
                <a:rPr lang="en-GB" sz="2400" b="1">
                  <a:solidFill>
                    <a:schemeClr val="lt1"/>
                  </a:solidFill>
                  <a:latin typeface="Calibri"/>
                  <a:ea typeface="Calibri"/>
                  <a:cs typeface="Calibri"/>
                  <a:sym typeface="Calibri"/>
                </a:rPr>
                <a:t>UGC</a:t>
              </a:r>
              <a:endParaRPr sz="2700" b="1">
                <a:solidFill>
                  <a:schemeClr val="lt1"/>
                </a:solidFill>
                <a:latin typeface="Calibri"/>
                <a:ea typeface="Calibri"/>
                <a:cs typeface="Calibri"/>
                <a:sym typeface="Calibri"/>
              </a:endParaRPr>
            </a:p>
            <a:p>
              <a:pPr marL="0" lvl="0" indent="0" algn="l" rtl="0">
                <a:spcBef>
                  <a:spcPts val="0"/>
                </a:spcBef>
                <a:spcAft>
                  <a:spcPts val="0"/>
                </a:spcAft>
                <a:buNone/>
              </a:pPr>
              <a:r>
                <a:rPr lang="en-GB" sz="1700">
                  <a:solidFill>
                    <a:schemeClr val="lt1"/>
                  </a:solidFill>
                  <a:latin typeface="Calibri"/>
                  <a:ea typeface="Calibri"/>
                  <a:cs typeface="Calibri"/>
                  <a:sym typeface="Calibri"/>
                </a:rPr>
                <a:t>Topics tend to get the highest </a:t>
              </a:r>
              <a:endParaRPr sz="1700">
                <a:solidFill>
                  <a:schemeClr val="lt1"/>
                </a:solidFill>
                <a:latin typeface="Calibri"/>
                <a:ea typeface="Calibri"/>
                <a:cs typeface="Calibri"/>
                <a:sym typeface="Calibri"/>
              </a:endParaRPr>
            </a:p>
            <a:p>
              <a:pPr marL="0" lvl="0" indent="0" algn="l" rtl="0">
                <a:spcBef>
                  <a:spcPts val="0"/>
                </a:spcBef>
                <a:spcAft>
                  <a:spcPts val="0"/>
                </a:spcAft>
                <a:buNone/>
              </a:pPr>
              <a:r>
                <a:rPr lang="en-GB" sz="1700">
                  <a:solidFill>
                    <a:schemeClr val="lt1"/>
                  </a:solidFill>
                  <a:latin typeface="Calibri"/>
                  <a:ea typeface="Calibri"/>
                  <a:cs typeface="Calibri"/>
                  <a:sym typeface="Calibri"/>
                </a:rPr>
                <a:t>engagement across platforms</a:t>
              </a:r>
              <a:endParaRPr sz="800"/>
            </a:p>
          </p:txBody>
        </p:sp>
      </p:grpSp>
      <p:pic>
        <p:nvPicPr>
          <p:cNvPr id="272" name="Google Shape;272;p1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337650" y="178405"/>
            <a:ext cx="3382525" cy="33202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pic>
        <p:nvPicPr>
          <p:cNvPr id="279" name="Google Shape;27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6600"/>
            <a:ext cx="5449774" cy="1755375"/>
          </a:xfrm>
          <a:prstGeom prst="rect">
            <a:avLst/>
          </a:prstGeom>
          <a:noFill/>
          <a:ln>
            <a:noFill/>
          </a:ln>
        </p:spPr>
      </p:pic>
      <p:sp>
        <p:nvSpPr>
          <p:cNvPr id="280" name="Google Shape;280;p14"/>
          <p:cNvSpPr txBox="1"/>
          <p:nvPr/>
        </p:nvSpPr>
        <p:spPr>
          <a:xfrm>
            <a:off x="94200" y="643400"/>
            <a:ext cx="56016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User Generated Content</a:t>
            </a:r>
            <a:endParaRPr sz="3300" b="1" i="0" u="none" strike="noStrike" cap="none">
              <a:solidFill>
                <a:schemeClr val="lt1"/>
              </a:solidFill>
              <a:latin typeface="Arial"/>
              <a:ea typeface="Arial"/>
              <a:cs typeface="Arial"/>
              <a:sym typeface="Arial"/>
            </a:endParaRPr>
          </a:p>
        </p:txBody>
      </p:sp>
      <p:pic>
        <p:nvPicPr>
          <p:cNvPr id="281" name="Google Shape;28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50" y="1775450"/>
            <a:ext cx="11973100" cy="5013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body" idx="1"/>
          </p:nvPr>
        </p:nvSpPr>
        <p:spPr>
          <a:xfrm>
            <a:off x="381775" y="199717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r>
              <a:rPr lang="en-GB" sz="2200"/>
              <a:t>Free access for all BID partners</a:t>
            </a:r>
            <a:endParaRPr sz="2200"/>
          </a:p>
          <a:p>
            <a:pPr marL="228600" lvl="0" indent="-50800" algn="l" rtl="0">
              <a:lnSpc>
                <a:spcPct val="115000"/>
              </a:lnSpc>
              <a:spcBef>
                <a:spcPts val="0"/>
              </a:spcBef>
              <a:spcAft>
                <a:spcPts val="0"/>
              </a:spcAft>
              <a:buClr>
                <a:schemeClr val="dk1"/>
              </a:buClr>
              <a:buSzPts val="2800"/>
              <a:buNone/>
            </a:pPr>
            <a:r>
              <a:rPr lang="en-GB" sz="2200"/>
              <a:t>Over 3000 copyright-free images and videos</a:t>
            </a:r>
            <a:endParaRPr sz="2200"/>
          </a:p>
          <a:p>
            <a:pPr marL="228600" lvl="0" indent="-50800" algn="l" rtl="0">
              <a:lnSpc>
                <a:spcPct val="115000"/>
              </a:lnSpc>
              <a:spcBef>
                <a:spcPts val="0"/>
              </a:spcBef>
              <a:spcAft>
                <a:spcPts val="0"/>
              </a:spcAft>
              <a:buClr>
                <a:schemeClr val="dk1"/>
              </a:buClr>
              <a:buSzPts val="2800"/>
              <a:buNone/>
            </a:pPr>
            <a:r>
              <a:rPr lang="en-GB" sz="2200"/>
              <a:t>Marketing toolkit for key events</a:t>
            </a:r>
            <a:endParaRPr sz="2200"/>
          </a:p>
          <a:p>
            <a:pPr marL="228600" lvl="0" indent="-50800" algn="l" rtl="0">
              <a:lnSpc>
                <a:spcPct val="115000"/>
              </a:lnSpc>
              <a:spcBef>
                <a:spcPts val="0"/>
              </a:spcBef>
              <a:spcAft>
                <a:spcPts val="0"/>
              </a:spcAft>
              <a:buClr>
                <a:schemeClr val="dk1"/>
              </a:buClr>
              <a:buSzPts val="2800"/>
              <a:buNone/>
            </a:pPr>
            <a:r>
              <a:rPr lang="en-GB" sz="2200"/>
              <a:t>Press / PR / advertising</a:t>
            </a:r>
            <a:endParaRPr sz="2200"/>
          </a:p>
          <a:p>
            <a:pPr marL="228600" lvl="0" indent="-50800" algn="l" rtl="0">
              <a:lnSpc>
                <a:spcPct val="115000"/>
              </a:lnSpc>
              <a:spcBef>
                <a:spcPts val="0"/>
              </a:spcBef>
              <a:spcAft>
                <a:spcPts val="0"/>
              </a:spcAft>
              <a:buClr>
                <a:schemeClr val="dk1"/>
              </a:buClr>
              <a:buSzPts val="2800"/>
              <a:buNone/>
            </a:pPr>
            <a:r>
              <a:rPr lang="en-GB" sz="2200"/>
              <a:t>Continued investment in new creative assets</a:t>
            </a:r>
            <a:endParaRPr sz="2200"/>
          </a:p>
          <a:p>
            <a:pPr marL="228600" lvl="0" indent="-50800" algn="l" rtl="0">
              <a:lnSpc>
                <a:spcPct val="115000"/>
              </a:lnSpc>
              <a:spcBef>
                <a:spcPts val="0"/>
              </a:spcBef>
              <a:spcAft>
                <a:spcPts val="0"/>
              </a:spcAft>
              <a:buClr>
                <a:schemeClr val="dk1"/>
              </a:buClr>
              <a:buSzPts val="2800"/>
              <a:buNone/>
            </a:pPr>
            <a:endParaRPr sz="2200"/>
          </a:p>
          <a:p>
            <a:pPr marL="228600" lvl="0" indent="-50800" algn="l" rtl="0">
              <a:lnSpc>
                <a:spcPct val="90000"/>
              </a:lnSpc>
              <a:spcBef>
                <a:spcPts val="0"/>
              </a:spcBef>
              <a:spcAft>
                <a:spcPts val="0"/>
              </a:spcAft>
              <a:buClr>
                <a:schemeClr val="dk1"/>
              </a:buClr>
              <a:buSzPts val="2800"/>
              <a:buNone/>
            </a:pPr>
            <a:r>
              <a:rPr lang="en-GB"/>
              <a:t>englishriviera.barberstock.com</a:t>
            </a:r>
            <a:endParaRPr/>
          </a:p>
        </p:txBody>
      </p:sp>
      <p:pic>
        <p:nvPicPr>
          <p:cNvPr id="288" name="Google Shape;288;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3847999" cy="1755375"/>
          </a:xfrm>
          <a:prstGeom prst="rect">
            <a:avLst/>
          </a:prstGeom>
          <a:noFill/>
          <a:ln>
            <a:noFill/>
          </a:ln>
        </p:spPr>
      </p:pic>
      <p:pic>
        <p:nvPicPr>
          <p:cNvPr id="289" name="Google Shape;289;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290" name="Google Shape;290;p15"/>
          <p:cNvSpPr txBox="1"/>
          <p:nvPr/>
        </p:nvSpPr>
        <p:spPr>
          <a:xfrm>
            <a:off x="94199" y="643400"/>
            <a:ext cx="46860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Image Library    </a:t>
            </a:r>
            <a:endParaRPr sz="3300" b="1" i="0" u="none" strike="noStrike" cap="none">
              <a:solidFill>
                <a:srgbClr val="FF0000"/>
              </a:solidFill>
              <a:latin typeface="Arial"/>
              <a:ea typeface="Arial"/>
              <a:cs typeface="Arial"/>
              <a:sym typeface="Arial"/>
            </a:endParaRPr>
          </a:p>
        </p:txBody>
      </p:sp>
      <p:pic>
        <p:nvPicPr>
          <p:cNvPr id="291" name="Google Shape;291;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7775" y="1530700"/>
            <a:ext cx="4600651" cy="3109674"/>
          </a:xfrm>
          <a:prstGeom prst="rect">
            <a:avLst/>
          </a:prstGeom>
          <a:noFill/>
          <a:ln>
            <a:noFill/>
          </a:ln>
        </p:spPr>
      </p:pic>
      <p:pic>
        <p:nvPicPr>
          <p:cNvPr id="292" name="Google Shape;292;p15"/>
          <p:cNvPicPr preferRelativeResize="0"/>
          <p:nvPr/>
        </p:nvPicPr>
        <p:blipFill rotWithShape="1">
          <a:blip r:embed="rId6" cstate="email">
            <a:alphaModFix/>
            <a:extLst>
              <a:ext uri="{28A0092B-C50C-407E-A947-70E740481C1C}">
                <a14:useLocalDpi xmlns:a14="http://schemas.microsoft.com/office/drawing/2010/main"/>
              </a:ext>
            </a:extLst>
          </a:blip>
          <a:srcRect t="-765"/>
          <a:stretch/>
        </p:blipFill>
        <p:spPr>
          <a:xfrm>
            <a:off x="644200" y="4953401"/>
            <a:ext cx="2565975" cy="1501825"/>
          </a:xfrm>
          <a:prstGeom prst="rect">
            <a:avLst/>
          </a:prstGeom>
          <a:noFill/>
          <a:ln>
            <a:noFill/>
          </a:ln>
          <a:effectLst>
            <a:outerShdw blurRad="57150" dist="57150" dir="5400000" algn="bl" rotWithShape="0">
              <a:srgbClr val="000000">
                <a:alpha val="50000"/>
              </a:srgbClr>
            </a:outerShdw>
          </a:effectLst>
        </p:spPr>
      </p:pic>
      <p:pic>
        <p:nvPicPr>
          <p:cNvPr id="293" name="Google Shape;293;p15"/>
          <p:cNvPicPr preferRelativeResize="0"/>
          <p:nvPr/>
        </p:nvPicPr>
        <p:blipFill rotWithShape="1">
          <a:blip r:embed="rId7" cstate="email">
            <a:alphaModFix/>
            <a:extLst>
              <a:ext uri="{28A0092B-C50C-407E-A947-70E740481C1C}">
                <a14:useLocalDpi xmlns:a14="http://schemas.microsoft.com/office/drawing/2010/main"/>
              </a:ext>
            </a:extLst>
          </a:blip>
          <a:srcRect l="-2722" t="-5641"/>
          <a:stretch/>
        </p:blipFill>
        <p:spPr>
          <a:xfrm>
            <a:off x="6119576" y="4871450"/>
            <a:ext cx="2531625" cy="1586514"/>
          </a:xfrm>
          <a:prstGeom prst="rect">
            <a:avLst/>
          </a:prstGeom>
          <a:noFill/>
          <a:ln>
            <a:noFill/>
          </a:ln>
          <a:effectLst>
            <a:outerShdw blurRad="57150" dist="57150" dir="5400000" algn="bl" rotWithShape="0">
              <a:srgbClr val="000000">
                <a:alpha val="50000"/>
              </a:srgbClr>
            </a:outerShdw>
          </a:effectLst>
        </p:spPr>
      </p:pic>
      <p:pic>
        <p:nvPicPr>
          <p:cNvPr id="294" name="Google Shape;294;p1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494550" y="4953400"/>
            <a:ext cx="2406876" cy="1501824"/>
          </a:xfrm>
          <a:prstGeom prst="rect">
            <a:avLst/>
          </a:prstGeom>
          <a:noFill/>
          <a:ln>
            <a:noFill/>
          </a:ln>
          <a:effectLst>
            <a:outerShdw blurRad="57150" dist="57150" dir="5400000" algn="bl" rotWithShape="0">
              <a:srgbClr val="000000">
                <a:alpha val="50000"/>
              </a:srgbClr>
            </a:outerShdw>
          </a:effectLst>
        </p:spPr>
      </p:pic>
      <p:pic>
        <p:nvPicPr>
          <p:cNvPr id="295" name="Google Shape;295;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6800" y="4953402"/>
            <a:ext cx="2531625" cy="1501824"/>
          </a:xfrm>
          <a:prstGeom prst="rect">
            <a:avLst/>
          </a:prstGeom>
          <a:noFill/>
          <a:ln>
            <a:noFill/>
          </a:ln>
          <a:effectLst>
            <a:outerShdw blurRad="57150" dist="571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6"/>
          <p:cNvSpPr txBox="1">
            <a:spLocks noGrp="1"/>
          </p:cNvSpPr>
          <p:nvPr>
            <p:ph type="body" idx="1"/>
          </p:nvPr>
        </p:nvSpPr>
        <p:spPr>
          <a:xfrm>
            <a:off x="533400" y="20542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None/>
            </a:pPr>
            <a:r>
              <a:rPr lang="en-GB" sz="10400">
                <a:solidFill>
                  <a:srgbClr val="000000"/>
                </a:solidFill>
              </a:rPr>
              <a:t>Free publications to help showcase the English Riviera</a:t>
            </a:r>
            <a:endParaRPr sz="10400">
              <a:solidFill>
                <a:srgbClr val="000000"/>
              </a:solidFill>
            </a:endParaRPr>
          </a:p>
          <a:p>
            <a:pPr marL="0" lvl="0" indent="0" algn="l" rtl="0">
              <a:lnSpc>
                <a:spcPct val="115000"/>
              </a:lnSpc>
              <a:spcBef>
                <a:spcPts val="0"/>
              </a:spcBef>
              <a:spcAft>
                <a:spcPts val="0"/>
              </a:spcAft>
              <a:buNone/>
            </a:pPr>
            <a:endParaRPr sz="3350">
              <a:solidFill>
                <a:srgbClr val="000000"/>
              </a:solidFill>
            </a:endParaRPr>
          </a:p>
          <a:p>
            <a:pPr marL="0" lvl="0" indent="0" algn="l" rtl="0">
              <a:lnSpc>
                <a:spcPct val="115000"/>
              </a:lnSpc>
              <a:spcBef>
                <a:spcPts val="0"/>
              </a:spcBef>
              <a:spcAft>
                <a:spcPts val="0"/>
              </a:spcAft>
              <a:buNone/>
            </a:pPr>
            <a:endParaRPr sz="8000">
              <a:solidFill>
                <a:srgbClr val="000000"/>
              </a:solidFill>
            </a:endParaRPr>
          </a:p>
          <a:p>
            <a:pPr marL="0" lvl="0" indent="0" algn="l" rtl="0">
              <a:lnSpc>
                <a:spcPct val="150000"/>
              </a:lnSpc>
              <a:spcBef>
                <a:spcPts val="0"/>
              </a:spcBef>
              <a:spcAft>
                <a:spcPts val="0"/>
              </a:spcAft>
              <a:buNone/>
            </a:pPr>
            <a:r>
              <a:rPr lang="en-GB" sz="8800">
                <a:solidFill>
                  <a:srgbClr val="000000"/>
                </a:solidFill>
              </a:rPr>
              <a:t>NEW! TWO Accommodation Directories</a:t>
            </a:r>
            <a:endParaRPr sz="8800">
              <a:solidFill>
                <a:srgbClr val="000000"/>
              </a:solidFill>
            </a:endParaRPr>
          </a:p>
          <a:p>
            <a:pPr marL="457200" lvl="0" indent="-349250" algn="l" rtl="0">
              <a:lnSpc>
                <a:spcPct val="150000"/>
              </a:lnSpc>
              <a:spcBef>
                <a:spcPts val="0"/>
              </a:spcBef>
              <a:spcAft>
                <a:spcPts val="0"/>
              </a:spcAft>
              <a:buClr>
                <a:srgbClr val="000000"/>
              </a:buClr>
              <a:buSzPct val="100000"/>
              <a:buFont typeface="Calibri"/>
              <a:buChar char="●"/>
            </a:pPr>
            <a:r>
              <a:rPr lang="en-GB" sz="7600">
                <a:solidFill>
                  <a:srgbClr val="000000"/>
                </a:solidFill>
              </a:rPr>
              <a:t>Hotels, Guest Houses and B&amp;Bs</a:t>
            </a:r>
            <a:endParaRPr sz="7600">
              <a:solidFill>
                <a:srgbClr val="000000"/>
              </a:solidFill>
            </a:endParaRPr>
          </a:p>
          <a:p>
            <a:pPr marL="457200" lvl="0" indent="-349250" algn="l" rtl="0">
              <a:lnSpc>
                <a:spcPct val="150000"/>
              </a:lnSpc>
              <a:spcBef>
                <a:spcPts val="0"/>
              </a:spcBef>
              <a:spcAft>
                <a:spcPts val="0"/>
              </a:spcAft>
              <a:buClr>
                <a:srgbClr val="000000"/>
              </a:buClr>
              <a:buSzPct val="100000"/>
              <a:buFont typeface="Calibri"/>
              <a:buChar char="●"/>
            </a:pPr>
            <a:r>
              <a:rPr lang="en-GB" sz="7600">
                <a:solidFill>
                  <a:srgbClr val="000000"/>
                </a:solidFill>
              </a:rPr>
              <a:t>Self-catering, Holiday and Camping/Touring Parks</a:t>
            </a:r>
            <a:endParaRPr sz="7600">
              <a:solidFill>
                <a:srgbClr val="000000"/>
              </a:solidFill>
            </a:endParaRPr>
          </a:p>
          <a:p>
            <a:pPr marL="0" lvl="0" indent="0" algn="l" rtl="0">
              <a:lnSpc>
                <a:spcPct val="115000"/>
              </a:lnSpc>
              <a:spcBef>
                <a:spcPts val="0"/>
              </a:spcBef>
              <a:spcAft>
                <a:spcPts val="0"/>
              </a:spcAft>
              <a:buNone/>
            </a:pPr>
            <a:endParaRPr sz="4000">
              <a:solidFill>
                <a:srgbClr val="000000"/>
              </a:solidFill>
            </a:endParaRPr>
          </a:p>
          <a:p>
            <a:pPr marL="0" lvl="0" indent="0" algn="l" rtl="0">
              <a:lnSpc>
                <a:spcPct val="115000"/>
              </a:lnSpc>
              <a:spcBef>
                <a:spcPts val="0"/>
              </a:spcBef>
              <a:spcAft>
                <a:spcPts val="0"/>
              </a:spcAft>
              <a:buNone/>
            </a:pPr>
            <a:r>
              <a:rPr lang="en-GB" sz="8800">
                <a:solidFill>
                  <a:srgbClr val="000000"/>
                </a:solidFill>
              </a:rPr>
              <a:t>Updated - Things to Do Directory</a:t>
            </a:r>
            <a:br>
              <a:rPr lang="en-GB" sz="8800">
                <a:solidFill>
                  <a:srgbClr val="000000"/>
                </a:solidFill>
              </a:rPr>
            </a:br>
            <a:br>
              <a:rPr lang="en-GB" sz="8800">
                <a:solidFill>
                  <a:srgbClr val="000000"/>
                </a:solidFill>
                <a:highlight>
                  <a:schemeClr val="lt1"/>
                </a:highlight>
              </a:rPr>
            </a:br>
            <a:r>
              <a:rPr lang="en-GB" sz="8800">
                <a:solidFill>
                  <a:srgbClr val="000000"/>
                </a:solidFill>
                <a:highlight>
                  <a:schemeClr val="lt1"/>
                </a:highlight>
              </a:rPr>
              <a:t>Updated - English Riviera A2 map</a:t>
            </a:r>
            <a:br>
              <a:rPr lang="en-GB" sz="8800">
                <a:solidFill>
                  <a:srgbClr val="000000"/>
                </a:solidFill>
                <a:highlight>
                  <a:schemeClr val="lt1"/>
                </a:highlight>
              </a:rPr>
            </a:br>
            <a:endParaRPr sz="8800">
              <a:solidFill>
                <a:srgbClr val="000000"/>
              </a:solidFill>
            </a:endParaRPr>
          </a:p>
          <a:p>
            <a:pPr marL="0" lvl="0" indent="0" algn="l" rtl="0">
              <a:lnSpc>
                <a:spcPct val="115000"/>
              </a:lnSpc>
              <a:spcBef>
                <a:spcPts val="0"/>
              </a:spcBef>
              <a:spcAft>
                <a:spcPts val="0"/>
              </a:spcAft>
              <a:buNone/>
            </a:pPr>
            <a:r>
              <a:rPr lang="en-GB" sz="8800">
                <a:solidFill>
                  <a:srgbClr val="000000"/>
                </a:solidFill>
              </a:rPr>
              <a:t>The Agatha Christie Mile…and More</a:t>
            </a:r>
            <a:endParaRPr sz="8800">
              <a:solidFill>
                <a:srgbClr val="000000"/>
              </a:solidFill>
            </a:endParaRPr>
          </a:p>
          <a:p>
            <a:pPr marL="0" lvl="0" indent="0" algn="l" rtl="0">
              <a:lnSpc>
                <a:spcPct val="115000"/>
              </a:lnSpc>
              <a:spcBef>
                <a:spcPts val="0"/>
              </a:spcBef>
              <a:spcAft>
                <a:spcPts val="0"/>
              </a:spcAft>
              <a:buNone/>
            </a:pPr>
            <a:endParaRPr sz="8800">
              <a:solidFill>
                <a:srgbClr val="000000"/>
              </a:solidFill>
            </a:endParaRPr>
          </a:p>
          <a:p>
            <a:pPr marL="0" lvl="0" indent="0" algn="l" rtl="0">
              <a:lnSpc>
                <a:spcPct val="115000"/>
              </a:lnSpc>
              <a:spcBef>
                <a:spcPts val="0"/>
              </a:spcBef>
              <a:spcAft>
                <a:spcPts val="0"/>
              </a:spcAft>
              <a:buNone/>
            </a:pPr>
            <a:br>
              <a:rPr lang="en-GB" sz="8800">
                <a:solidFill>
                  <a:srgbClr val="000000"/>
                </a:solidFill>
              </a:rPr>
            </a:br>
            <a:endParaRPr sz="7600">
              <a:solidFill>
                <a:srgbClr val="000000"/>
              </a:solidFill>
            </a:endParaRPr>
          </a:p>
          <a:p>
            <a:pPr marL="0" lvl="0" indent="0" algn="l" rtl="0">
              <a:lnSpc>
                <a:spcPct val="95000"/>
              </a:lnSpc>
              <a:spcBef>
                <a:spcPts val="0"/>
              </a:spcBef>
              <a:spcAft>
                <a:spcPts val="0"/>
              </a:spcAft>
              <a:buNone/>
            </a:pPr>
            <a:endParaRPr sz="7200"/>
          </a:p>
        </p:txBody>
      </p:sp>
      <p:pic>
        <p:nvPicPr>
          <p:cNvPr id="302" name="Google Shape;30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4680275" cy="1755375"/>
          </a:xfrm>
          <a:prstGeom prst="rect">
            <a:avLst/>
          </a:prstGeom>
          <a:noFill/>
          <a:ln>
            <a:noFill/>
          </a:ln>
        </p:spPr>
      </p:pic>
      <p:pic>
        <p:nvPicPr>
          <p:cNvPr id="303" name="Google Shape;303;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304" name="Google Shape;304;p16"/>
          <p:cNvSpPr txBox="1"/>
          <p:nvPr/>
        </p:nvSpPr>
        <p:spPr>
          <a:xfrm>
            <a:off x="94199" y="643400"/>
            <a:ext cx="39204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Printed Materials</a:t>
            </a:r>
            <a:endParaRPr sz="3300" b="1" i="0" u="none" strike="noStrike" cap="none">
              <a:solidFill>
                <a:srgbClr val="FF0000"/>
              </a:solidFill>
              <a:latin typeface="Arial"/>
              <a:ea typeface="Arial"/>
              <a:cs typeface="Arial"/>
              <a:sym typeface="Arial"/>
            </a:endParaRPr>
          </a:p>
        </p:txBody>
      </p:sp>
      <p:pic>
        <p:nvPicPr>
          <p:cNvPr id="305" name="Google Shape;30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94875" y="2894350"/>
            <a:ext cx="5876950" cy="2741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7175" y="4225525"/>
            <a:ext cx="3587004" cy="2391350"/>
          </a:xfrm>
          <a:prstGeom prst="rect">
            <a:avLst/>
          </a:prstGeom>
          <a:noFill/>
          <a:ln>
            <a:noFill/>
          </a:ln>
        </p:spPr>
      </p:pic>
      <p:pic>
        <p:nvPicPr>
          <p:cNvPr id="312" name="Google Shape;312;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196600" y="4225524"/>
            <a:ext cx="4051997" cy="2391350"/>
          </a:xfrm>
          <a:prstGeom prst="rect">
            <a:avLst/>
          </a:prstGeom>
          <a:noFill/>
          <a:ln>
            <a:noFill/>
          </a:ln>
        </p:spPr>
      </p:pic>
      <p:pic>
        <p:nvPicPr>
          <p:cNvPr id="313" name="Google Shape;313;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66542" y="411325"/>
            <a:ext cx="1582984" cy="1205950"/>
          </a:xfrm>
          <a:prstGeom prst="rect">
            <a:avLst/>
          </a:prstGeom>
          <a:noFill/>
          <a:ln>
            <a:noFill/>
          </a:ln>
        </p:spPr>
      </p:pic>
      <p:pic>
        <p:nvPicPr>
          <p:cNvPr id="314" name="Google Shape;314;p1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23224" y="417537"/>
            <a:ext cx="2043360" cy="1205925"/>
          </a:xfrm>
          <a:prstGeom prst="rect">
            <a:avLst/>
          </a:prstGeom>
          <a:noFill/>
          <a:ln>
            <a:noFill/>
          </a:ln>
        </p:spPr>
      </p:pic>
      <p:sp>
        <p:nvSpPr>
          <p:cNvPr id="315" name="Google Shape;315;p18"/>
          <p:cNvSpPr txBox="1"/>
          <p:nvPr/>
        </p:nvSpPr>
        <p:spPr>
          <a:xfrm>
            <a:off x="772200" y="1986100"/>
            <a:ext cx="7924500" cy="2116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Open All Year - 7 Days Per Week.</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Around </a:t>
            </a:r>
            <a:r>
              <a:rPr lang="en-GB" sz="2400" b="1">
                <a:solidFill>
                  <a:schemeClr val="dk1"/>
                </a:solidFill>
                <a:latin typeface="Calibri"/>
                <a:ea typeface="Calibri"/>
                <a:cs typeface="Calibri"/>
                <a:sym typeface="Calibri"/>
              </a:rPr>
              <a:t>70,000</a:t>
            </a:r>
            <a:r>
              <a:rPr lang="en-GB" sz="2400">
                <a:solidFill>
                  <a:schemeClr val="dk1"/>
                </a:solidFill>
                <a:latin typeface="Calibri"/>
                <a:ea typeface="Calibri"/>
                <a:cs typeface="Calibri"/>
                <a:sym typeface="Calibri"/>
              </a:rPr>
              <a:t> visitors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Top FAQ - Agatha Christie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Selection of travel books and Agatha Christie merchandise.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Meet and Greet for Cruise Ship Passengers.</a:t>
            </a:r>
            <a:endParaRPr sz="2400">
              <a:solidFill>
                <a:schemeClr val="dk1"/>
              </a:solidFill>
              <a:latin typeface="Calibri"/>
              <a:ea typeface="Calibri"/>
              <a:cs typeface="Calibri"/>
              <a:sym typeface="Calibri"/>
            </a:endParaRPr>
          </a:p>
        </p:txBody>
      </p:sp>
      <p:pic>
        <p:nvPicPr>
          <p:cNvPr id="316" name="Google Shape;316;p1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136600"/>
            <a:ext cx="6061877" cy="1755375"/>
          </a:xfrm>
          <a:prstGeom prst="rect">
            <a:avLst/>
          </a:prstGeom>
          <a:noFill/>
          <a:ln>
            <a:noFill/>
          </a:ln>
        </p:spPr>
      </p:pic>
      <p:pic>
        <p:nvPicPr>
          <p:cNvPr id="317" name="Google Shape;317;p1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318" name="Google Shape;318;p18"/>
          <p:cNvSpPr txBox="1"/>
          <p:nvPr/>
        </p:nvSpPr>
        <p:spPr>
          <a:xfrm>
            <a:off x="94200" y="643400"/>
            <a:ext cx="63072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Visitor Information Centre    </a:t>
            </a:r>
            <a:endParaRPr sz="3300" b="1" i="0" u="none" strike="noStrike" cap="none">
              <a:solidFill>
                <a:srgbClr val="FF0000"/>
              </a:solidFill>
              <a:latin typeface="Arial"/>
              <a:ea typeface="Arial"/>
              <a:cs typeface="Arial"/>
              <a:sym typeface="Arial"/>
            </a:endParaRPr>
          </a:p>
        </p:txBody>
      </p:sp>
      <p:pic>
        <p:nvPicPr>
          <p:cNvPr id="319" name="Google Shape;319;p1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459806" y="4225525"/>
            <a:ext cx="3513569" cy="2391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p:cNvSpPr txBox="1"/>
          <p:nvPr/>
        </p:nvSpPr>
        <p:spPr>
          <a:xfrm>
            <a:off x="792099" y="1967800"/>
            <a:ext cx="6270900" cy="2678100"/>
          </a:xfrm>
          <a:prstGeom prst="rect">
            <a:avLst/>
          </a:prstGeom>
          <a:noFill/>
          <a:ln>
            <a:noFill/>
          </a:ln>
        </p:spPr>
        <p:txBody>
          <a:bodyPr spcFirstLastPara="1" wrap="square" lIns="91425" tIns="45700" rIns="91425" bIns="45700" anchor="t" anchorCtr="0">
            <a:spAutoFit/>
          </a:bodyPr>
          <a:lstStyle/>
          <a:p>
            <a:pPr marL="285750" marR="0" lvl="0" indent="-349250" algn="l" rtl="0">
              <a:spcBef>
                <a:spcPts val="0"/>
              </a:spcBef>
              <a:spcAft>
                <a:spcPts val="0"/>
              </a:spcAft>
              <a:buClr>
                <a:schemeClr val="dk1"/>
              </a:buClr>
              <a:buSzPts val="3000"/>
              <a:buFont typeface="Calibri"/>
              <a:buChar char="•"/>
            </a:pPr>
            <a:r>
              <a:rPr lang="en-GB" sz="3000" i="0" u="none" strike="noStrike" cap="none">
                <a:solidFill>
                  <a:schemeClr val="dk1"/>
                </a:solidFill>
                <a:latin typeface="Calibri"/>
                <a:ea typeface="Calibri"/>
                <a:cs typeface="Calibri"/>
                <a:sym typeface="Calibri"/>
              </a:rPr>
              <a:t>G</a:t>
            </a:r>
            <a:r>
              <a:rPr lang="en-GB" sz="3000">
                <a:solidFill>
                  <a:schemeClr val="dk1"/>
                </a:solidFill>
                <a:latin typeface="Calibri"/>
                <a:ea typeface="Calibri"/>
                <a:cs typeface="Calibri"/>
                <a:sym typeface="Calibri"/>
              </a:rPr>
              <a:t>roups Marketing</a:t>
            </a:r>
            <a:endParaRPr sz="3000" i="0" u="none" strike="noStrike" cap="none">
              <a:solidFill>
                <a:schemeClr val="dk1"/>
              </a:solidFill>
              <a:latin typeface="Calibri"/>
              <a:ea typeface="Calibri"/>
              <a:cs typeface="Calibri"/>
              <a:sym typeface="Calibri"/>
            </a:endParaRPr>
          </a:p>
          <a:p>
            <a:pPr marL="285750" marR="0" lvl="0" indent="-349250" algn="l" rtl="0">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Conferences &amp; Events </a:t>
            </a:r>
            <a:endParaRPr sz="3000" i="0" u="none" strike="noStrike" cap="none">
              <a:solidFill>
                <a:schemeClr val="dk1"/>
              </a:solidFill>
              <a:latin typeface="Calibri"/>
              <a:ea typeface="Calibri"/>
              <a:cs typeface="Calibri"/>
              <a:sym typeface="Calibri"/>
            </a:endParaRPr>
          </a:p>
          <a:p>
            <a:pPr marL="285750" marR="0" lvl="0" indent="-349250" algn="l" rtl="0">
              <a:spcBef>
                <a:spcPts val="0"/>
              </a:spcBef>
              <a:spcAft>
                <a:spcPts val="0"/>
              </a:spcAft>
              <a:buClr>
                <a:schemeClr val="dk1"/>
              </a:buClr>
              <a:buSzPts val="3000"/>
              <a:buFont typeface="Calibri"/>
              <a:buChar char="•"/>
            </a:pPr>
            <a:r>
              <a:rPr lang="en-GB" sz="3000" i="0" u="none" strike="noStrike" cap="none">
                <a:solidFill>
                  <a:schemeClr val="dk1"/>
                </a:solidFill>
                <a:latin typeface="Calibri"/>
                <a:ea typeface="Calibri"/>
                <a:cs typeface="Calibri"/>
                <a:sym typeface="Calibri"/>
              </a:rPr>
              <a:t>C</a:t>
            </a:r>
            <a:r>
              <a:rPr lang="en-GB" sz="3000">
                <a:solidFill>
                  <a:schemeClr val="dk1"/>
                </a:solidFill>
                <a:latin typeface="Calibri"/>
                <a:ea typeface="Calibri"/>
                <a:cs typeface="Calibri"/>
                <a:sym typeface="Calibri"/>
              </a:rPr>
              <a:t>ruise English Riviera </a:t>
            </a:r>
            <a:endParaRPr sz="3000">
              <a:solidFill>
                <a:schemeClr val="dk1"/>
              </a:solidFill>
              <a:latin typeface="Calibri"/>
              <a:ea typeface="Calibri"/>
              <a:cs typeface="Calibri"/>
              <a:sym typeface="Calibri"/>
            </a:endParaRPr>
          </a:p>
          <a:p>
            <a:pPr marL="285750" marR="0" lvl="0" indent="-349250" algn="l" rtl="0">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International Visitors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rgbClr val="FF000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6" name="Google Shape;326;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7374" y="4097938"/>
            <a:ext cx="3653950" cy="2678100"/>
          </a:xfrm>
          <a:prstGeom prst="rect">
            <a:avLst/>
          </a:prstGeom>
          <a:noFill/>
          <a:ln>
            <a:noFill/>
          </a:ln>
        </p:spPr>
      </p:pic>
      <p:pic>
        <p:nvPicPr>
          <p:cNvPr id="327" name="Google Shape;327;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85150" y="1297206"/>
            <a:ext cx="3858326" cy="2724918"/>
          </a:xfrm>
          <a:prstGeom prst="rect">
            <a:avLst/>
          </a:prstGeom>
          <a:noFill/>
          <a:ln>
            <a:noFill/>
          </a:ln>
        </p:spPr>
      </p:pic>
      <p:pic>
        <p:nvPicPr>
          <p:cNvPr id="328" name="Google Shape;328;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36600"/>
            <a:ext cx="3858326" cy="1755375"/>
          </a:xfrm>
          <a:prstGeom prst="rect">
            <a:avLst/>
          </a:prstGeom>
          <a:noFill/>
          <a:ln>
            <a:noFill/>
          </a:ln>
        </p:spPr>
      </p:pic>
      <p:sp>
        <p:nvSpPr>
          <p:cNvPr id="329" name="Google Shape;329;p17"/>
          <p:cNvSpPr txBox="1"/>
          <p:nvPr/>
        </p:nvSpPr>
        <p:spPr>
          <a:xfrm>
            <a:off x="94200" y="643400"/>
            <a:ext cx="45501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Special Projects </a:t>
            </a:r>
            <a:endParaRPr sz="3300" b="1" i="0" u="none" strike="noStrike" cap="none">
              <a:solidFill>
                <a:srgbClr val="FF0000"/>
              </a:solidFill>
              <a:latin typeface="Arial"/>
              <a:ea typeface="Arial"/>
              <a:cs typeface="Arial"/>
              <a:sym typeface="Arial"/>
            </a:endParaRPr>
          </a:p>
        </p:txBody>
      </p:sp>
      <p:pic>
        <p:nvPicPr>
          <p:cNvPr id="330" name="Google Shape;330;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85150" y="4174150"/>
            <a:ext cx="3858326" cy="2559400"/>
          </a:xfrm>
          <a:prstGeom prst="rect">
            <a:avLst/>
          </a:prstGeom>
          <a:noFill/>
          <a:ln>
            <a:noFill/>
          </a:ln>
        </p:spPr>
      </p:pic>
      <p:pic>
        <p:nvPicPr>
          <p:cNvPr id="331" name="Google Shape;331;p1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94200" y="4022123"/>
            <a:ext cx="3993175" cy="2829727"/>
          </a:xfrm>
          <a:prstGeom prst="rect">
            <a:avLst/>
          </a:prstGeom>
          <a:noFill/>
          <a:ln>
            <a:noFill/>
          </a:ln>
        </p:spPr>
      </p:pic>
      <p:pic>
        <p:nvPicPr>
          <p:cNvPr id="332" name="Google Shape;332;p1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89387" y="2654075"/>
            <a:ext cx="2926924" cy="1463450"/>
          </a:xfrm>
          <a:prstGeom prst="rect">
            <a:avLst/>
          </a:prstGeom>
          <a:noFill/>
          <a:ln>
            <a:noFill/>
          </a:ln>
        </p:spPr>
      </p:pic>
      <p:pic>
        <p:nvPicPr>
          <p:cNvPr id="339" name="Google Shape;339;p19"/>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6867825" y="622900"/>
            <a:ext cx="4315500" cy="6104100"/>
          </a:xfrm>
          <a:prstGeom prst="rect">
            <a:avLst/>
          </a:prstGeom>
          <a:noFill/>
          <a:ln>
            <a:noFill/>
          </a:ln>
        </p:spPr>
      </p:pic>
      <p:pic>
        <p:nvPicPr>
          <p:cNvPr id="340" name="Google Shape;340;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36600"/>
            <a:ext cx="5416973" cy="1755375"/>
          </a:xfrm>
          <a:prstGeom prst="rect">
            <a:avLst/>
          </a:prstGeom>
          <a:noFill/>
          <a:ln>
            <a:noFill/>
          </a:ln>
        </p:spPr>
      </p:pic>
      <p:pic>
        <p:nvPicPr>
          <p:cNvPr id="341" name="Google Shape;341;p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342" name="Google Shape;342;p19"/>
          <p:cNvSpPr txBox="1"/>
          <p:nvPr/>
        </p:nvSpPr>
        <p:spPr>
          <a:xfrm>
            <a:off x="94200" y="491000"/>
            <a:ext cx="6507000" cy="16686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1"/>
              </a:buClr>
              <a:buSzPts val="4400"/>
              <a:buFont typeface="Calibri"/>
              <a:buNone/>
            </a:pPr>
            <a:r>
              <a:rPr lang="en-GB" sz="3300" b="1">
                <a:solidFill>
                  <a:schemeClr val="lt1"/>
                </a:solidFill>
              </a:rPr>
              <a:t>New Event Partnership:</a:t>
            </a:r>
            <a:endParaRPr sz="3300" b="1">
              <a:solidFill>
                <a:schemeClr val="lt1"/>
              </a:solidFill>
            </a:endParaRPr>
          </a:p>
          <a:p>
            <a:pPr marL="0" lvl="0" indent="0" algn="l" rtl="0">
              <a:lnSpc>
                <a:spcPct val="90000"/>
              </a:lnSpc>
              <a:spcBef>
                <a:spcPts val="0"/>
              </a:spcBef>
              <a:spcAft>
                <a:spcPts val="0"/>
              </a:spcAft>
              <a:buClr>
                <a:schemeClr val="accent1"/>
              </a:buClr>
              <a:buSzPts val="4400"/>
              <a:buFont typeface="Calibri"/>
              <a:buNone/>
            </a:pPr>
            <a:r>
              <a:rPr lang="en-GB" sz="3300" b="1">
                <a:solidFill>
                  <a:schemeClr val="lt1"/>
                </a:solidFill>
              </a:rPr>
              <a:t>£600k over 3 years  </a:t>
            </a:r>
            <a:endParaRPr sz="3300">
              <a:solidFill>
                <a:schemeClr val="lt1"/>
              </a:solidFill>
            </a:endParaRPr>
          </a:p>
          <a:p>
            <a:pPr marL="0" marR="0" lvl="0" indent="0" algn="l" rtl="0">
              <a:lnSpc>
                <a:spcPct val="100000"/>
              </a:lnSpc>
              <a:spcBef>
                <a:spcPts val="0"/>
              </a:spcBef>
              <a:spcAft>
                <a:spcPts val="0"/>
              </a:spcAft>
              <a:buClr>
                <a:srgbClr val="000000"/>
              </a:buClr>
              <a:buSzPts val="3300"/>
              <a:buFont typeface="Arial"/>
              <a:buNone/>
            </a:pPr>
            <a:endParaRPr sz="3300" b="1">
              <a:solidFill>
                <a:schemeClr val="lt1"/>
              </a:solidFill>
            </a:endParaRPr>
          </a:p>
        </p:txBody>
      </p:sp>
      <p:pic>
        <p:nvPicPr>
          <p:cNvPr id="343" name="Google Shape;343;p1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607449" y="5174649"/>
            <a:ext cx="1993748" cy="1538150"/>
          </a:xfrm>
          <a:prstGeom prst="rect">
            <a:avLst/>
          </a:prstGeom>
          <a:noFill/>
          <a:ln>
            <a:noFill/>
          </a:ln>
        </p:spPr>
      </p:pic>
      <p:pic>
        <p:nvPicPr>
          <p:cNvPr id="344" name="Google Shape;344;p19"/>
          <p:cNvPicPr preferRelativeResize="0"/>
          <p:nvPr/>
        </p:nvPicPr>
        <p:blipFill rotWithShape="1">
          <a:blip r:embed="rId8" cstate="email">
            <a:alphaModFix/>
            <a:extLst>
              <a:ext uri="{28A0092B-C50C-407E-A947-70E740481C1C}">
                <a14:useLocalDpi xmlns:a14="http://schemas.microsoft.com/office/drawing/2010/main"/>
              </a:ext>
            </a:extLst>
          </a:blip>
          <a:srcRect l="-2051"/>
          <a:stretch/>
        </p:blipFill>
        <p:spPr>
          <a:xfrm>
            <a:off x="2902547" y="3626225"/>
            <a:ext cx="3543803" cy="1849800"/>
          </a:xfrm>
          <a:prstGeom prst="rect">
            <a:avLst/>
          </a:prstGeom>
          <a:noFill/>
          <a:ln>
            <a:noFill/>
          </a:ln>
        </p:spPr>
      </p:pic>
      <p:pic>
        <p:nvPicPr>
          <p:cNvPr id="345" name="Google Shape;345;p1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752148" y="2007200"/>
            <a:ext cx="3657627" cy="799275"/>
          </a:xfrm>
          <a:prstGeom prst="rect">
            <a:avLst/>
          </a:prstGeom>
          <a:noFill/>
          <a:ln>
            <a:noFill/>
          </a:ln>
        </p:spPr>
      </p:pic>
      <p:pic>
        <p:nvPicPr>
          <p:cNvPr id="346" name="Google Shape;346;p19"/>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501487" y="5018825"/>
            <a:ext cx="1857946" cy="1849801"/>
          </a:xfrm>
          <a:prstGeom prst="rect">
            <a:avLst/>
          </a:prstGeom>
          <a:noFill/>
          <a:ln>
            <a:noFill/>
          </a:ln>
        </p:spPr>
      </p:pic>
      <p:pic>
        <p:nvPicPr>
          <p:cNvPr id="347" name="Google Shape;347;p19"/>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12225" y="4023692"/>
            <a:ext cx="2085025" cy="2572058"/>
          </a:xfrm>
          <a:prstGeom prst="rect">
            <a:avLst/>
          </a:prstGeom>
          <a:noFill/>
          <a:ln>
            <a:noFill/>
          </a:ln>
        </p:spPr>
      </p:pic>
      <p:pic>
        <p:nvPicPr>
          <p:cNvPr id="348" name="Google Shape;348;p19"/>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228475" y="2097037"/>
            <a:ext cx="1538150" cy="1538150"/>
          </a:xfrm>
          <a:prstGeom prst="rect">
            <a:avLst/>
          </a:prstGeom>
          <a:noFill/>
          <a:ln>
            <a:noFill/>
          </a:ln>
        </p:spPr>
      </p:pic>
      <p:pic>
        <p:nvPicPr>
          <p:cNvPr id="349" name="Google Shape;349;p19"/>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5339076" y="1579643"/>
            <a:ext cx="1294625" cy="21157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pic>
        <p:nvPicPr>
          <p:cNvPr id="354" name="Google Shape;354;g2cf02299f05_0_1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91700"/>
            <a:ext cx="12410701" cy="6949699"/>
          </a:xfrm>
          <a:prstGeom prst="rect">
            <a:avLst/>
          </a:prstGeom>
          <a:noFill/>
          <a:ln>
            <a:noFill/>
          </a:ln>
        </p:spPr>
      </p:pic>
      <p:sp>
        <p:nvSpPr>
          <p:cNvPr id="355" name="Google Shape;355;g2cf02299f05_0_135"/>
          <p:cNvSpPr txBox="1"/>
          <p:nvPr/>
        </p:nvSpPr>
        <p:spPr>
          <a:xfrm>
            <a:off x="2250750" y="2305425"/>
            <a:ext cx="7690500" cy="11235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5700" b="1">
                <a:solidFill>
                  <a:srgbClr val="3F4E98"/>
                </a:solidFill>
                <a:latin typeface="Calibri"/>
                <a:ea typeface="Calibri"/>
                <a:cs typeface="Calibri"/>
                <a:sym typeface="Calibri"/>
              </a:rPr>
              <a:t>THANK YOU!</a:t>
            </a:r>
            <a:endParaRPr sz="5000" b="1" i="0" u="none" strike="noStrike" cap="none">
              <a:solidFill>
                <a:srgbClr val="3F4E98"/>
              </a:solidFill>
              <a:latin typeface="Calibri"/>
              <a:ea typeface="Calibri"/>
              <a:cs typeface="Calibri"/>
              <a:sym typeface="Calibri"/>
            </a:endParaRPr>
          </a:p>
        </p:txBody>
      </p:sp>
      <p:pic>
        <p:nvPicPr>
          <p:cNvPr id="356" name="Google Shape;356;g2cf02299f05_0_1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66112" y="2226400"/>
            <a:ext cx="5459776" cy="2405200"/>
          </a:xfrm>
          <a:prstGeom prst="rect">
            <a:avLst/>
          </a:prstGeom>
          <a:noFill/>
          <a:ln>
            <a:noFill/>
          </a:ln>
        </p:spPr>
      </p:pic>
      <p:sp>
        <p:nvSpPr>
          <p:cNvPr id="357" name="Google Shape;357;g2cf02299f05_0_135"/>
          <p:cNvSpPr txBox="1"/>
          <p:nvPr/>
        </p:nvSpPr>
        <p:spPr>
          <a:xfrm>
            <a:off x="3820950" y="2636250"/>
            <a:ext cx="4550100" cy="15855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4700" b="1">
                <a:solidFill>
                  <a:schemeClr val="dk2"/>
                </a:solidFill>
              </a:rPr>
              <a:t>Thank you!</a:t>
            </a:r>
            <a:endParaRPr sz="4700" b="1">
              <a:solidFill>
                <a:schemeClr val="dk2"/>
              </a:solidFill>
            </a:endParaRPr>
          </a:p>
          <a:p>
            <a:pPr marL="0" marR="0" lvl="0" indent="0" algn="ctr" rtl="0">
              <a:lnSpc>
                <a:spcPct val="100000"/>
              </a:lnSpc>
              <a:spcBef>
                <a:spcPts val="0"/>
              </a:spcBef>
              <a:spcAft>
                <a:spcPts val="0"/>
              </a:spcAft>
              <a:buClr>
                <a:srgbClr val="000000"/>
              </a:buClr>
              <a:buSzPts val="3300"/>
              <a:buFont typeface="Arial"/>
              <a:buNone/>
            </a:pPr>
            <a:r>
              <a:rPr lang="en-GB" sz="4000" b="1">
                <a:solidFill>
                  <a:schemeClr val="dk2"/>
                </a:solidFill>
              </a:rPr>
              <a:t>Q&amp;As</a:t>
            </a:r>
            <a:endParaRPr sz="4000"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pic>
        <p:nvPicPr>
          <p:cNvPr id="112" name="Google Shape;112;g2cf02299f05_0_1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3439602" cy="1755375"/>
          </a:xfrm>
          <a:prstGeom prst="rect">
            <a:avLst/>
          </a:prstGeom>
          <a:noFill/>
          <a:ln>
            <a:noFill/>
          </a:ln>
        </p:spPr>
      </p:pic>
      <p:pic>
        <p:nvPicPr>
          <p:cNvPr id="113" name="Google Shape;113;g2cf02299f05_0_1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114" name="Google Shape;114;g2cf02299f05_0_123"/>
          <p:cNvSpPr txBox="1"/>
          <p:nvPr/>
        </p:nvSpPr>
        <p:spPr>
          <a:xfrm>
            <a:off x="94199" y="414800"/>
            <a:ext cx="9306300" cy="1262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ERBID2 </a:t>
            </a:r>
            <a:endParaRPr sz="3300" b="1">
              <a:solidFill>
                <a:schemeClr val="lt1"/>
              </a:solidFill>
            </a:endParaRPr>
          </a:p>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Business Plan    </a:t>
            </a:r>
            <a:endParaRPr sz="3300" b="1" i="0" u="none" strike="noStrike" cap="none">
              <a:solidFill>
                <a:srgbClr val="FF0000"/>
              </a:solidFill>
              <a:latin typeface="Arial"/>
              <a:ea typeface="Arial"/>
              <a:cs typeface="Arial"/>
              <a:sym typeface="Arial"/>
            </a:endParaRPr>
          </a:p>
        </p:txBody>
      </p:sp>
      <p:pic>
        <p:nvPicPr>
          <p:cNvPr id="115" name="Google Shape;115;g2cf02299f05_0_12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182032" y="1468034"/>
            <a:ext cx="3743395" cy="5294505"/>
          </a:xfrm>
          <a:prstGeom prst="rect">
            <a:avLst/>
          </a:prstGeom>
          <a:noFill/>
          <a:ln>
            <a:noFill/>
          </a:ln>
        </p:spPr>
      </p:pic>
      <p:pic>
        <p:nvPicPr>
          <p:cNvPr id="116" name="Google Shape;116;g2cf02299f05_0_123"/>
          <p:cNvPicPr preferRelativeResize="0"/>
          <p:nvPr/>
        </p:nvPicPr>
        <p:blipFill>
          <a:blip r:embed="rId6">
            <a:alphaModFix/>
          </a:blip>
          <a:stretch>
            <a:fillRect/>
          </a:stretch>
        </p:blipFill>
        <p:spPr>
          <a:xfrm>
            <a:off x="284250" y="2957825"/>
            <a:ext cx="7687375" cy="278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graphicFrame>
        <p:nvGraphicFramePr>
          <p:cNvPr id="123" name="Google Shape;123;p3"/>
          <p:cNvGraphicFramePr/>
          <p:nvPr/>
        </p:nvGraphicFramePr>
        <p:xfrm>
          <a:off x="6832833" y="904275"/>
          <a:ext cx="4142600" cy="5710390"/>
        </p:xfrm>
        <a:graphic>
          <a:graphicData uri="http://schemas.openxmlformats.org/drawingml/2006/table">
            <a:tbl>
              <a:tblPr firstRow="1" bandRow="1">
                <a:noFill/>
                <a:tableStyleId>{BF7F3AB4-C9A4-4A06-8B8D-11DAE1D3C711}</a:tableStyleId>
              </a:tblPr>
              <a:tblGrid>
                <a:gridCol w="1855800">
                  <a:extLst>
                    <a:ext uri="{9D8B030D-6E8A-4147-A177-3AD203B41FA5}">
                      <a16:colId xmlns:a16="http://schemas.microsoft.com/office/drawing/2014/main" val="20000"/>
                    </a:ext>
                  </a:extLst>
                </a:gridCol>
                <a:gridCol w="2286800">
                  <a:extLst>
                    <a:ext uri="{9D8B030D-6E8A-4147-A177-3AD203B41FA5}">
                      <a16:colId xmlns:a16="http://schemas.microsoft.com/office/drawing/2014/main" val="20001"/>
                    </a:ext>
                  </a:extLst>
                </a:gridCol>
              </a:tblGrid>
              <a:tr h="548150">
                <a:tc>
                  <a:txBody>
                    <a:bodyPr/>
                    <a:lstStyle/>
                    <a:p>
                      <a:pPr marL="0" marR="0" lvl="0" indent="0" algn="l" rtl="0">
                        <a:spcBef>
                          <a:spcPts val="0"/>
                        </a:spcBef>
                        <a:spcAft>
                          <a:spcPts val="0"/>
                        </a:spcAft>
                        <a:buNone/>
                      </a:pPr>
                      <a:r>
                        <a:rPr lang="en-GB" sz="1800" u="none" strike="noStrike" cap="none">
                          <a:latin typeface="Calibri"/>
                          <a:ea typeface="Calibri"/>
                          <a:cs typeface="Calibri"/>
                          <a:sym typeface="Calibri"/>
                        </a:rPr>
                        <a:t>Destination Development</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Market Relevance</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1267575">
                <a:tc>
                  <a:txBody>
                    <a:bodyPr/>
                    <a:lstStyle/>
                    <a:p>
                      <a:pPr marL="0" marR="0" lvl="0" indent="0" algn="l" rtl="0">
                        <a:spcBef>
                          <a:spcPts val="0"/>
                        </a:spcBef>
                        <a:spcAft>
                          <a:spcPts val="0"/>
                        </a:spcAft>
                        <a:buNone/>
                      </a:pPr>
                      <a:r>
                        <a:rPr lang="en-GB" sz="1800">
                          <a:latin typeface="Calibri"/>
                          <a:ea typeface="Calibri"/>
                          <a:cs typeface="Calibri"/>
                          <a:sym typeface="Calibri"/>
                        </a:rPr>
                        <a:t>Food &amp; Drink</a:t>
                      </a:r>
                      <a:endParaRPr/>
                    </a:p>
                  </a:txBody>
                  <a:tcPr marL="91450" marR="91450" marT="45725" marB="45725"/>
                </a:tc>
                <a:tc>
                  <a:txBody>
                    <a:bodyPr/>
                    <a:lstStyle/>
                    <a:p>
                      <a:pPr marL="0" marR="0" lvl="0" indent="0" algn="l" rtl="0">
                        <a:spcBef>
                          <a:spcPts val="0"/>
                        </a:spcBef>
                        <a:spcAft>
                          <a:spcPts val="0"/>
                        </a:spcAft>
                        <a:buNone/>
                      </a:pPr>
                      <a:r>
                        <a:rPr lang="en-GB" sz="1700">
                          <a:solidFill>
                            <a:schemeClr val="dk1"/>
                          </a:solidFill>
                          <a:latin typeface="Calibri"/>
                          <a:ea typeface="Calibri"/>
                          <a:cs typeface="Calibri"/>
                          <a:sym typeface="Calibri"/>
                        </a:rPr>
                        <a:t>Cultural Explorers</a:t>
                      </a:r>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Young Actives</a:t>
                      </a:r>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Conference &amp; Meetings</a:t>
                      </a:r>
                      <a:endParaRPr sz="17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1267575">
                <a:tc>
                  <a:txBody>
                    <a:bodyPr/>
                    <a:lstStyle/>
                    <a:p>
                      <a:pPr marL="0" marR="0" lvl="0" indent="0" algn="l" rtl="0">
                        <a:spcBef>
                          <a:spcPts val="0"/>
                        </a:spcBef>
                        <a:spcAft>
                          <a:spcPts val="0"/>
                        </a:spcAft>
                        <a:buNone/>
                      </a:pPr>
                      <a:r>
                        <a:rPr lang="en-GB" sz="1800">
                          <a:latin typeface="Calibri"/>
                          <a:ea typeface="Calibri"/>
                          <a:cs typeface="Calibri"/>
                          <a:sym typeface="Calibri"/>
                        </a:rPr>
                        <a:t>Watersports</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700">
                          <a:solidFill>
                            <a:schemeClr val="dk1"/>
                          </a:solidFill>
                          <a:latin typeface="Calibri"/>
                          <a:ea typeface="Calibri"/>
                          <a:cs typeface="Calibri"/>
                          <a:sym typeface="Calibri"/>
                        </a:rPr>
                        <a:t>Fun by the Sea Families</a:t>
                      </a:r>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Young Actives</a:t>
                      </a:r>
                      <a:endParaRPr sz="17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1267575">
                <a:tc>
                  <a:txBody>
                    <a:bodyPr/>
                    <a:lstStyle/>
                    <a:p>
                      <a:pPr marL="0" marR="0" lvl="0" indent="0" algn="l" rtl="0">
                        <a:spcBef>
                          <a:spcPts val="0"/>
                        </a:spcBef>
                        <a:spcAft>
                          <a:spcPts val="0"/>
                        </a:spcAft>
                        <a:buNone/>
                      </a:pPr>
                      <a:r>
                        <a:rPr lang="en-GB" sz="1800">
                          <a:latin typeface="Calibri"/>
                          <a:ea typeface="Calibri"/>
                          <a:cs typeface="Calibri"/>
                          <a:sym typeface="Calibri"/>
                        </a:rPr>
                        <a:t>Geopark</a:t>
                      </a:r>
                      <a:endParaRPr/>
                    </a:p>
                  </a:txBody>
                  <a:tcPr marL="91450" marR="91450" marT="45725" marB="45725"/>
                </a:tc>
                <a:tc>
                  <a:txBody>
                    <a:bodyPr/>
                    <a:lstStyle/>
                    <a:p>
                      <a:pPr marL="0" marR="0" lvl="0" indent="0" algn="l" rtl="0">
                        <a:spcBef>
                          <a:spcPts val="0"/>
                        </a:spcBef>
                        <a:spcAft>
                          <a:spcPts val="0"/>
                        </a:spcAft>
                        <a:buNone/>
                      </a:pPr>
                      <a:r>
                        <a:rPr lang="en-GB" sz="1700">
                          <a:solidFill>
                            <a:schemeClr val="dk1"/>
                          </a:solidFill>
                          <a:latin typeface="Calibri"/>
                          <a:ea typeface="Calibri"/>
                          <a:cs typeface="Calibri"/>
                          <a:sym typeface="Calibri"/>
                        </a:rPr>
                        <a:t>Young Actives</a:t>
                      </a:r>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Cultural Explorers</a:t>
                      </a:r>
                      <a:endParaRPr/>
                    </a:p>
                    <a:p>
                      <a:pPr marL="0" marR="0" lvl="0" indent="0" algn="l" rtl="0">
                        <a:spcBef>
                          <a:spcPts val="0"/>
                        </a:spcBef>
                        <a:spcAft>
                          <a:spcPts val="0"/>
                        </a:spcAft>
                        <a:buNone/>
                      </a:pPr>
                      <a:r>
                        <a:rPr lang="en-GB" sz="1700">
                          <a:solidFill>
                            <a:schemeClr val="dk1"/>
                          </a:solidFill>
                          <a:latin typeface="Calibri"/>
                          <a:ea typeface="Calibri"/>
                          <a:cs typeface="Calibri"/>
                          <a:sym typeface="Calibri"/>
                        </a:rPr>
                        <a:t>Fun by the Sea Families</a:t>
                      </a:r>
                      <a:endParaRPr sz="17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1267575">
                <a:tc>
                  <a:txBody>
                    <a:bodyPr/>
                    <a:lstStyle/>
                    <a:p>
                      <a:pPr marL="0" marR="0" lvl="0" indent="0" algn="l" rtl="0">
                        <a:spcBef>
                          <a:spcPts val="0"/>
                        </a:spcBef>
                        <a:spcAft>
                          <a:spcPts val="0"/>
                        </a:spcAft>
                        <a:buNone/>
                      </a:pPr>
                      <a:r>
                        <a:rPr lang="en-GB" sz="1600">
                          <a:latin typeface="Calibri"/>
                          <a:ea typeface="Calibri"/>
                          <a:cs typeface="Calibri"/>
                          <a:sym typeface="Calibri"/>
                        </a:rPr>
                        <a:t>Culture &amp; Events</a:t>
                      </a:r>
                      <a:endParaRPr/>
                    </a:p>
                  </a:txBody>
                  <a:tcPr marL="91450" marR="91450" marT="45725" marB="45725"/>
                </a:tc>
                <a:tc>
                  <a:txBody>
                    <a:bodyPr/>
                    <a:lstStyle/>
                    <a:p>
                      <a:pPr marL="0" marR="0" lvl="0" indent="0" algn="l" rtl="0">
                        <a:spcBef>
                          <a:spcPts val="0"/>
                        </a:spcBef>
                        <a:spcAft>
                          <a:spcPts val="0"/>
                        </a:spcAft>
                        <a:buNone/>
                      </a:pPr>
                      <a:r>
                        <a:rPr lang="en-GB" sz="1700">
                          <a:solidFill>
                            <a:schemeClr val="dk1"/>
                          </a:solidFill>
                          <a:latin typeface="Calibri"/>
                          <a:ea typeface="Calibri"/>
                          <a:cs typeface="Calibri"/>
                          <a:sym typeface="Calibri"/>
                        </a:rPr>
                        <a:t>All segments (event specific)</a:t>
                      </a:r>
                      <a:endParaRPr sz="17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pic>
        <p:nvPicPr>
          <p:cNvPr id="124" name="Google Shape;124;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41706" y="1933883"/>
            <a:ext cx="1211515" cy="806776"/>
          </a:xfrm>
          <a:prstGeom prst="rect">
            <a:avLst/>
          </a:prstGeom>
          <a:noFill/>
          <a:ln>
            <a:noFill/>
          </a:ln>
        </p:spPr>
      </p:pic>
      <p:pic>
        <p:nvPicPr>
          <p:cNvPr id="125" name="Google Shape;125;p3" descr="A person paddle boarding with a dog&#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41702" y="3205066"/>
            <a:ext cx="1211515" cy="811015"/>
          </a:xfrm>
          <a:prstGeom prst="rect">
            <a:avLst/>
          </a:prstGeom>
          <a:noFill/>
          <a:ln>
            <a:noFill/>
          </a:ln>
        </p:spPr>
      </p:pic>
      <p:pic>
        <p:nvPicPr>
          <p:cNvPr id="126" name="Google Shape;126;p3" descr="A picture containing outdoor, sky, mountain, rock&#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56419" y="4480488"/>
            <a:ext cx="1382084" cy="806776"/>
          </a:xfrm>
          <a:prstGeom prst="rect">
            <a:avLst/>
          </a:prstGeom>
          <a:noFill/>
          <a:ln>
            <a:noFill/>
          </a:ln>
        </p:spPr>
      </p:pic>
      <p:pic>
        <p:nvPicPr>
          <p:cNvPr id="127" name="Google Shape;127;p3" descr="A picture containing candle, lit, fountain, dark&#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56419" y="5707086"/>
            <a:ext cx="1382084" cy="921389"/>
          </a:xfrm>
          <a:prstGeom prst="rect">
            <a:avLst/>
          </a:prstGeom>
          <a:noFill/>
          <a:ln>
            <a:noFill/>
          </a:ln>
        </p:spPr>
      </p:pic>
      <p:pic>
        <p:nvPicPr>
          <p:cNvPr id="128" name="Google Shape;128;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0" y="136600"/>
            <a:ext cx="5346174" cy="1755375"/>
          </a:xfrm>
          <a:prstGeom prst="rect">
            <a:avLst/>
          </a:prstGeom>
          <a:noFill/>
          <a:ln>
            <a:noFill/>
          </a:ln>
        </p:spPr>
      </p:pic>
      <p:sp>
        <p:nvSpPr>
          <p:cNvPr id="129" name="Google Shape;129;p3"/>
          <p:cNvSpPr txBox="1"/>
          <p:nvPr/>
        </p:nvSpPr>
        <p:spPr>
          <a:xfrm>
            <a:off x="94200" y="414800"/>
            <a:ext cx="6467100" cy="11604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4400"/>
              <a:buFont typeface="Calibri"/>
              <a:buNone/>
            </a:pPr>
            <a:r>
              <a:rPr lang="en-GB" sz="3300" b="1">
                <a:solidFill>
                  <a:schemeClr val="lt1"/>
                </a:solidFill>
              </a:rPr>
              <a:t>English Riviera </a:t>
            </a:r>
            <a:endParaRPr sz="3300" b="1">
              <a:solidFill>
                <a:schemeClr val="lt1"/>
              </a:solidFill>
            </a:endParaRPr>
          </a:p>
          <a:p>
            <a:pPr marL="0" lvl="0" indent="0" algn="l" rtl="0">
              <a:lnSpc>
                <a:spcPct val="90000"/>
              </a:lnSpc>
              <a:spcBef>
                <a:spcPts val="0"/>
              </a:spcBef>
              <a:spcAft>
                <a:spcPts val="0"/>
              </a:spcAft>
              <a:buClr>
                <a:schemeClr val="dk1"/>
              </a:buClr>
              <a:buSzPts val="4400"/>
              <a:buFont typeface="Calibri"/>
              <a:buNone/>
            </a:pPr>
            <a:r>
              <a:rPr lang="en-GB" sz="3300" b="1">
                <a:solidFill>
                  <a:schemeClr val="lt1"/>
                </a:solidFill>
              </a:rPr>
              <a:t>Destination Plan - 2030</a:t>
            </a:r>
            <a:endParaRPr sz="3300" b="1" i="0" u="none" strike="noStrike" cap="none">
              <a:solidFill>
                <a:srgbClr val="FF0000"/>
              </a:solidFill>
            </a:endParaRPr>
          </a:p>
        </p:txBody>
      </p:sp>
      <p:pic>
        <p:nvPicPr>
          <p:cNvPr id="130" name="Google Shape;130;p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955800" y="1826925"/>
            <a:ext cx="3764925" cy="4914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pic>
        <p:nvPicPr>
          <p:cNvPr id="135" name="Google Shape;135;g2cf02299f05_0_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16637" y="4105738"/>
            <a:ext cx="2732877" cy="2289130"/>
          </a:xfrm>
          <a:prstGeom prst="rect">
            <a:avLst/>
          </a:prstGeom>
          <a:noFill/>
          <a:ln>
            <a:noFill/>
          </a:ln>
        </p:spPr>
      </p:pic>
      <p:pic>
        <p:nvPicPr>
          <p:cNvPr id="136" name="Google Shape;136;g2cf02299f05_0_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8387" y="4105750"/>
            <a:ext cx="2732877" cy="2289130"/>
          </a:xfrm>
          <a:prstGeom prst="rect">
            <a:avLst/>
          </a:prstGeom>
          <a:noFill/>
          <a:ln>
            <a:noFill/>
          </a:ln>
        </p:spPr>
      </p:pic>
      <p:pic>
        <p:nvPicPr>
          <p:cNvPr id="137" name="Google Shape;137;g2cf02299f05_0_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59512" y="1970388"/>
            <a:ext cx="2732877" cy="2289130"/>
          </a:xfrm>
          <a:prstGeom prst="rect">
            <a:avLst/>
          </a:prstGeom>
          <a:noFill/>
          <a:ln>
            <a:noFill/>
          </a:ln>
        </p:spPr>
      </p:pic>
      <p:pic>
        <p:nvPicPr>
          <p:cNvPr id="138" name="Google Shape;138;g2cf02299f05_0_1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6600"/>
            <a:ext cx="4548349" cy="1755375"/>
          </a:xfrm>
          <a:prstGeom prst="rect">
            <a:avLst/>
          </a:prstGeom>
          <a:noFill/>
          <a:ln>
            <a:noFill/>
          </a:ln>
        </p:spPr>
      </p:pic>
      <p:pic>
        <p:nvPicPr>
          <p:cNvPr id="139" name="Google Shape;139;g2cf02299f05_0_15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140" name="Google Shape;140;g2cf02299f05_0_153"/>
          <p:cNvSpPr txBox="1"/>
          <p:nvPr/>
        </p:nvSpPr>
        <p:spPr>
          <a:xfrm>
            <a:off x="94200" y="475500"/>
            <a:ext cx="7410900" cy="1262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2024 </a:t>
            </a:r>
            <a:endParaRPr sz="3300" b="1">
              <a:solidFill>
                <a:schemeClr val="lt1"/>
              </a:solidFill>
            </a:endParaRPr>
          </a:p>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Marketing Themes</a:t>
            </a:r>
            <a:endParaRPr sz="3300" b="1" i="0" u="none" strike="noStrike" cap="none">
              <a:solidFill>
                <a:schemeClr val="lt1"/>
              </a:solidFill>
              <a:latin typeface="Arial"/>
              <a:ea typeface="Arial"/>
              <a:cs typeface="Arial"/>
              <a:sym typeface="Arial"/>
            </a:endParaRPr>
          </a:p>
        </p:txBody>
      </p:sp>
      <p:pic>
        <p:nvPicPr>
          <p:cNvPr id="141" name="Google Shape;141;g2cf02299f05_0_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4350" y="1891975"/>
            <a:ext cx="2732877" cy="2289130"/>
          </a:xfrm>
          <a:prstGeom prst="rect">
            <a:avLst/>
          </a:prstGeom>
          <a:noFill/>
          <a:ln>
            <a:noFill/>
          </a:ln>
        </p:spPr>
      </p:pic>
      <p:sp>
        <p:nvSpPr>
          <p:cNvPr id="142" name="Google Shape;142;g2cf02299f05_0_153"/>
          <p:cNvSpPr txBox="1"/>
          <p:nvPr/>
        </p:nvSpPr>
        <p:spPr>
          <a:xfrm>
            <a:off x="145000" y="2541338"/>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b="1">
                <a:solidFill>
                  <a:schemeClr val="lt1"/>
                </a:solidFill>
                <a:latin typeface="Calibri"/>
                <a:ea typeface="Calibri"/>
                <a:cs typeface="Calibri"/>
                <a:sym typeface="Calibri"/>
              </a:rPr>
              <a:t>On the Water</a:t>
            </a:r>
            <a:endParaRPr>
              <a:solidFill>
                <a:schemeClr val="lt1"/>
              </a:solidFill>
              <a:latin typeface="Calibri"/>
              <a:ea typeface="Calibri"/>
              <a:cs typeface="Calibri"/>
              <a:sym typeface="Calibri"/>
            </a:endParaRPr>
          </a:p>
        </p:txBody>
      </p:sp>
      <p:pic>
        <p:nvPicPr>
          <p:cNvPr id="143" name="Google Shape;143;g2cf02299f05_0_1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542428" y="4088407"/>
            <a:ext cx="2648963" cy="2732877"/>
          </a:xfrm>
          <a:prstGeom prst="rect">
            <a:avLst/>
          </a:prstGeom>
          <a:noFill/>
          <a:ln>
            <a:noFill/>
          </a:ln>
        </p:spPr>
      </p:pic>
      <p:pic>
        <p:nvPicPr>
          <p:cNvPr id="144" name="Google Shape;144;g2cf02299f05_0_15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93475" y="4108925"/>
            <a:ext cx="2648951" cy="2712349"/>
          </a:xfrm>
          <a:prstGeom prst="rect">
            <a:avLst/>
          </a:prstGeom>
          <a:noFill/>
          <a:ln>
            <a:noFill/>
          </a:ln>
        </p:spPr>
      </p:pic>
      <p:sp>
        <p:nvSpPr>
          <p:cNvPr id="145" name="Google Shape;145;g2cf02299f05_0_153"/>
          <p:cNvSpPr txBox="1"/>
          <p:nvPr/>
        </p:nvSpPr>
        <p:spPr>
          <a:xfrm>
            <a:off x="4506350" y="2846150"/>
            <a:ext cx="22392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b="1">
                <a:solidFill>
                  <a:schemeClr val="lt1"/>
                </a:solidFill>
                <a:latin typeface="Calibri"/>
                <a:ea typeface="Calibri"/>
                <a:cs typeface="Calibri"/>
                <a:sym typeface="Calibri"/>
              </a:rPr>
              <a:t>Culture</a:t>
            </a:r>
            <a:endParaRPr sz="3100">
              <a:solidFill>
                <a:schemeClr val="lt1"/>
              </a:solidFill>
              <a:latin typeface="Calibri"/>
              <a:ea typeface="Calibri"/>
              <a:cs typeface="Calibri"/>
              <a:sym typeface="Calibri"/>
            </a:endParaRPr>
          </a:p>
        </p:txBody>
      </p:sp>
      <p:sp>
        <p:nvSpPr>
          <p:cNvPr id="146" name="Google Shape;146;g2cf02299f05_0_153"/>
          <p:cNvSpPr txBox="1"/>
          <p:nvPr/>
        </p:nvSpPr>
        <p:spPr>
          <a:xfrm>
            <a:off x="1308875" y="4752925"/>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b="1">
                <a:solidFill>
                  <a:schemeClr val="lt1"/>
                </a:solidFill>
                <a:latin typeface="Calibri"/>
                <a:ea typeface="Calibri"/>
                <a:cs typeface="Calibri"/>
                <a:sym typeface="Calibri"/>
              </a:rPr>
              <a:t>Food &amp; Drink</a:t>
            </a:r>
            <a:endParaRPr sz="3100">
              <a:solidFill>
                <a:schemeClr val="lt1"/>
              </a:solidFill>
              <a:latin typeface="Calibri"/>
              <a:ea typeface="Calibri"/>
              <a:cs typeface="Calibri"/>
              <a:sym typeface="Calibri"/>
            </a:endParaRPr>
          </a:p>
        </p:txBody>
      </p:sp>
      <p:sp>
        <p:nvSpPr>
          <p:cNvPr id="147" name="Google Shape;147;g2cf02299f05_0_153"/>
          <p:cNvSpPr txBox="1"/>
          <p:nvPr/>
        </p:nvSpPr>
        <p:spPr>
          <a:xfrm>
            <a:off x="3463475" y="4905325"/>
            <a:ext cx="22392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b="1">
                <a:solidFill>
                  <a:schemeClr val="lt1"/>
                </a:solidFill>
                <a:latin typeface="Calibri"/>
                <a:ea typeface="Calibri"/>
                <a:cs typeface="Calibri"/>
                <a:sym typeface="Calibri"/>
              </a:rPr>
              <a:t>Relax</a:t>
            </a:r>
            <a:endParaRPr sz="3100" b="1">
              <a:solidFill>
                <a:schemeClr val="lt1"/>
              </a:solidFill>
              <a:latin typeface="Calibri"/>
              <a:ea typeface="Calibri"/>
              <a:cs typeface="Calibri"/>
              <a:sym typeface="Calibri"/>
            </a:endParaRPr>
          </a:p>
          <a:p>
            <a:pPr marL="0" lvl="0" indent="0" algn="l" rtl="0">
              <a:spcBef>
                <a:spcPts val="0"/>
              </a:spcBef>
              <a:spcAft>
                <a:spcPts val="0"/>
              </a:spcAft>
              <a:buNone/>
            </a:pPr>
            <a:endParaRPr sz="4000" b="1">
              <a:solidFill>
                <a:schemeClr val="lt1"/>
              </a:solidFill>
              <a:latin typeface="Calibri"/>
              <a:ea typeface="Calibri"/>
              <a:cs typeface="Calibri"/>
              <a:sym typeface="Calibri"/>
            </a:endParaRPr>
          </a:p>
        </p:txBody>
      </p:sp>
      <p:pic>
        <p:nvPicPr>
          <p:cNvPr id="148" name="Google Shape;148;g2cf02299f05_0_1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86437" y="1970388"/>
            <a:ext cx="2732877" cy="2289130"/>
          </a:xfrm>
          <a:prstGeom prst="rect">
            <a:avLst/>
          </a:prstGeom>
          <a:noFill/>
          <a:ln>
            <a:noFill/>
          </a:ln>
        </p:spPr>
      </p:pic>
      <p:sp>
        <p:nvSpPr>
          <p:cNvPr id="149" name="Google Shape;149;g2cf02299f05_0_153"/>
          <p:cNvSpPr txBox="1"/>
          <p:nvPr/>
        </p:nvSpPr>
        <p:spPr>
          <a:xfrm>
            <a:off x="2396925" y="2846138"/>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100" b="1">
                <a:solidFill>
                  <a:schemeClr val="lt1"/>
                </a:solidFill>
                <a:latin typeface="Calibri"/>
                <a:ea typeface="Calibri"/>
                <a:cs typeface="Calibri"/>
                <a:sym typeface="Calibri"/>
              </a:rPr>
              <a:t>Nature</a:t>
            </a:r>
            <a:endParaRPr sz="3100">
              <a:solidFill>
                <a:schemeClr val="lt1"/>
              </a:solidFill>
              <a:latin typeface="Calibri"/>
              <a:ea typeface="Calibri"/>
              <a:cs typeface="Calibri"/>
              <a:sym typeface="Calibri"/>
            </a:endParaRPr>
          </a:p>
        </p:txBody>
      </p:sp>
      <p:pic>
        <p:nvPicPr>
          <p:cNvPr id="150" name="Google Shape;150;g2cf02299f05_0_15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943075" y="1376038"/>
            <a:ext cx="2648950" cy="2732902"/>
          </a:xfrm>
          <a:prstGeom prst="rect">
            <a:avLst/>
          </a:prstGeom>
          <a:noFill/>
          <a:ln>
            <a:noFill/>
          </a:ln>
        </p:spPr>
      </p:pic>
      <p:pic>
        <p:nvPicPr>
          <p:cNvPr id="151" name="Google Shape;151;g2cf02299f05_0_15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542425" y="1376050"/>
            <a:ext cx="2648950" cy="2732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6277025" cy="1755375"/>
          </a:xfrm>
          <a:prstGeom prst="rect">
            <a:avLst/>
          </a:prstGeom>
          <a:noFill/>
          <a:ln>
            <a:noFill/>
          </a:ln>
        </p:spPr>
      </p:pic>
      <p:sp>
        <p:nvSpPr>
          <p:cNvPr id="158" name="Google Shape;158;p12"/>
          <p:cNvSpPr txBox="1"/>
          <p:nvPr/>
        </p:nvSpPr>
        <p:spPr>
          <a:xfrm>
            <a:off x="170400" y="491000"/>
            <a:ext cx="7410900" cy="11604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1"/>
              </a:buClr>
              <a:buSzPts val="4400"/>
              <a:buFont typeface="Calibri"/>
              <a:buNone/>
            </a:pPr>
            <a:r>
              <a:rPr lang="en-GB" sz="3300" b="1">
                <a:solidFill>
                  <a:schemeClr val="lt1"/>
                </a:solidFill>
              </a:rPr>
              <a:t>Appointment of FOUR </a:t>
            </a:r>
            <a:endParaRPr sz="3300" b="1">
              <a:solidFill>
                <a:schemeClr val="lt1"/>
              </a:solidFill>
            </a:endParaRPr>
          </a:p>
          <a:p>
            <a:pPr marL="0" lvl="0" indent="0" algn="l" rtl="0">
              <a:lnSpc>
                <a:spcPct val="90000"/>
              </a:lnSpc>
              <a:spcBef>
                <a:spcPts val="0"/>
              </a:spcBef>
              <a:spcAft>
                <a:spcPts val="0"/>
              </a:spcAft>
              <a:buClr>
                <a:schemeClr val="accent1"/>
              </a:buClr>
              <a:buSzPts val="4400"/>
              <a:buFont typeface="Calibri"/>
              <a:buNone/>
            </a:pPr>
            <a:r>
              <a:rPr lang="en-GB" sz="3300" b="1">
                <a:solidFill>
                  <a:schemeClr val="lt1"/>
                </a:solidFill>
              </a:rPr>
              <a:t>National PR Agency</a:t>
            </a:r>
            <a:endParaRPr sz="3300" b="1">
              <a:solidFill>
                <a:schemeClr val="lt1"/>
              </a:solidFill>
            </a:endParaRPr>
          </a:p>
        </p:txBody>
      </p:sp>
      <p:sp>
        <p:nvSpPr>
          <p:cNvPr id="159" name="Google Shape;159;p12"/>
          <p:cNvSpPr txBox="1">
            <a:spLocks noGrp="1"/>
          </p:cNvSpPr>
          <p:nvPr>
            <p:ph type="body" idx="1"/>
          </p:nvPr>
        </p:nvSpPr>
        <p:spPr>
          <a:xfrm>
            <a:off x="170400" y="2013525"/>
            <a:ext cx="8536800" cy="4874400"/>
          </a:xfrm>
          <a:prstGeom prst="rect">
            <a:avLst/>
          </a:prstGeom>
        </p:spPr>
        <p:txBody>
          <a:bodyPr spcFirstLastPara="1" wrap="square" lIns="91425" tIns="45700" rIns="91425" bIns="45700" anchor="t" anchorCtr="0">
            <a:noAutofit/>
          </a:bodyPr>
          <a:lstStyle/>
          <a:p>
            <a:pPr marL="457200" lvl="0" indent="-482600" algn="l" rtl="0">
              <a:lnSpc>
                <a:spcPct val="80000"/>
              </a:lnSpc>
              <a:spcBef>
                <a:spcPts val="1000"/>
              </a:spcBef>
              <a:spcAft>
                <a:spcPts val="0"/>
              </a:spcAft>
              <a:buSzPts val="4000"/>
              <a:buChar char="•"/>
            </a:pPr>
            <a:r>
              <a:rPr lang="en-GB" sz="4000" b="1" dirty="0">
                <a:solidFill>
                  <a:srgbClr val="3F4E98"/>
                </a:solidFill>
              </a:rPr>
              <a:t>#EnglishRiviera</a:t>
            </a:r>
            <a:endParaRPr sz="4000" b="1" dirty="0">
              <a:solidFill>
                <a:srgbClr val="3F4E98"/>
              </a:solidFill>
            </a:endParaRPr>
          </a:p>
          <a:p>
            <a:pPr marL="0" lvl="0" indent="0" algn="l" rtl="0">
              <a:lnSpc>
                <a:spcPct val="80000"/>
              </a:lnSpc>
              <a:spcBef>
                <a:spcPts val="1000"/>
              </a:spcBef>
              <a:spcAft>
                <a:spcPts val="0"/>
              </a:spcAft>
              <a:buNone/>
            </a:pPr>
            <a:endParaRPr sz="4000" b="1" dirty="0">
              <a:solidFill>
                <a:srgbClr val="3F4E98"/>
              </a:solidFill>
            </a:endParaRPr>
          </a:p>
          <a:p>
            <a:pPr marL="457200" lvl="0" indent="-438150" algn="l" rtl="0">
              <a:lnSpc>
                <a:spcPct val="80000"/>
              </a:lnSpc>
              <a:spcBef>
                <a:spcPts val="1000"/>
              </a:spcBef>
              <a:spcAft>
                <a:spcPts val="0"/>
              </a:spcAft>
              <a:buSzPts val="3300"/>
              <a:buChar char="•"/>
            </a:pPr>
            <a:r>
              <a:rPr lang="en-GB" sz="3300" b="1" dirty="0"/>
              <a:t>Importance of branding</a:t>
            </a:r>
            <a:endParaRPr sz="3300" b="1" dirty="0"/>
          </a:p>
          <a:p>
            <a:pPr marL="457200" lvl="0" indent="-438150" algn="l" rtl="0">
              <a:lnSpc>
                <a:spcPct val="80000"/>
              </a:lnSpc>
              <a:spcBef>
                <a:spcPts val="0"/>
              </a:spcBef>
              <a:spcAft>
                <a:spcPts val="0"/>
              </a:spcAft>
              <a:buSzPts val="3300"/>
              <a:buChar char="•"/>
            </a:pPr>
            <a:r>
              <a:rPr lang="en-GB" sz="3300" dirty="0"/>
              <a:t>Dedicated spokespersons </a:t>
            </a:r>
            <a:endParaRPr sz="3300" dirty="0"/>
          </a:p>
          <a:p>
            <a:pPr marL="457200" lvl="0" indent="-438150" algn="l" rtl="0">
              <a:lnSpc>
                <a:spcPct val="80000"/>
              </a:lnSpc>
              <a:spcBef>
                <a:spcPts val="0"/>
              </a:spcBef>
              <a:spcAft>
                <a:spcPts val="0"/>
              </a:spcAft>
              <a:buSzPts val="3300"/>
              <a:buChar char="•"/>
            </a:pPr>
            <a:r>
              <a:rPr lang="en-GB" sz="3300" dirty="0"/>
              <a:t>Press Releases</a:t>
            </a:r>
            <a:endParaRPr sz="3300" dirty="0"/>
          </a:p>
          <a:p>
            <a:pPr marL="457200" lvl="0" indent="-438150" algn="l" rtl="0">
              <a:lnSpc>
                <a:spcPct val="80000"/>
              </a:lnSpc>
              <a:spcBef>
                <a:spcPts val="0"/>
              </a:spcBef>
              <a:spcAft>
                <a:spcPts val="0"/>
              </a:spcAft>
              <a:buSzPts val="3300"/>
              <a:buChar char="•"/>
            </a:pPr>
            <a:r>
              <a:rPr lang="en-GB" sz="3300" dirty="0"/>
              <a:t>Press Visits  </a:t>
            </a:r>
            <a:endParaRPr sz="3300" dirty="0"/>
          </a:p>
        </p:txBody>
      </p:sp>
      <p:pic>
        <p:nvPicPr>
          <p:cNvPr id="160" name="Google Shape;160;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422540" y="2776450"/>
            <a:ext cx="2617060" cy="3773901"/>
          </a:xfrm>
          <a:prstGeom prst="rect">
            <a:avLst/>
          </a:prstGeom>
          <a:noFill/>
          <a:ln>
            <a:noFill/>
          </a:ln>
        </p:spPr>
      </p:pic>
      <p:pic>
        <p:nvPicPr>
          <p:cNvPr id="161" name="Google Shape;161;p1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77500" y="2776450"/>
            <a:ext cx="3068840" cy="3710049"/>
          </a:xfrm>
          <a:prstGeom prst="rect">
            <a:avLst/>
          </a:prstGeom>
          <a:noFill/>
          <a:ln>
            <a:noFill/>
          </a:ln>
        </p:spPr>
      </p:pic>
      <p:pic>
        <p:nvPicPr>
          <p:cNvPr id="162" name="Google Shape;162;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pic>
        <p:nvPicPr>
          <p:cNvPr id="163" name="Google Shape;163;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90175" y="136600"/>
            <a:ext cx="3955250" cy="243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pic>
        <p:nvPicPr>
          <p:cNvPr id="170" name="Google Shape;170;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6600"/>
            <a:ext cx="5155349" cy="1755375"/>
          </a:xfrm>
          <a:prstGeom prst="rect">
            <a:avLst/>
          </a:prstGeom>
          <a:noFill/>
          <a:ln>
            <a:noFill/>
          </a:ln>
        </p:spPr>
      </p:pic>
      <p:sp>
        <p:nvSpPr>
          <p:cNvPr id="171" name="Google Shape;171;p11"/>
          <p:cNvSpPr txBox="1"/>
          <p:nvPr/>
        </p:nvSpPr>
        <p:spPr>
          <a:xfrm>
            <a:off x="94200" y="643400"/>
            <a:ext cx="7410900" cy="7035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accent1"/>
              </a:buClr>
              <a:buSzPts val="4400"/>
              <a:buFont typeface="Calibri"/>
              <a:buNone/>
            </a:pPr>
            <a:r>
              <a:rPr lang="en-GB" sz="3300" b="1">
                <a:solidFill>
                  <a:schemeClr val="lt1"/>
                </a:solidFill>
              </a:rPr>
              <a:t>National Advertising  </a:t>
            </a:r>
            <a:endParaRPr sz="3300" b="1" i="0" u="none" strike="noStrike" cap="none">
              <a:solidFill>
                <a:schemeClr val="lt1"/>
              </a:solidFill>
            </a:endParaRPr>
          </a:p>
        </p:txBody>
      </p:sp>
      <p:pic>
        <p:nvPicPr>
          <p:cNvPr id="172" name="Google Shape;172;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22050" y="4158396"/>
            <a:ext cx="5593349" cy="2623404"/>
          </a:xfrm>
          <a:prstGeom prst="rect">
            <a:avLst/>
          </a:prstGeom>
          <a:noFill/>
          <a:ln>
            <a:noFill/>
          </a:ln>
        </p:spPr>
      </p:pic>
      <p:pic>
        <p:nvPicPr>
          <p:cNvPr id="173" name="Google Shape;173;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200" y="2641600"/>
            <a:ext cx="6175452" cy="3285476"/>
          </a:xfrm>
          <a:prstGeom prst="rect">
            <a:avLst/>
          </a:prstGeom>
          <a:noFill/>
          <a:ln>
            <a:noFill/>
          </a:ln>
        </p:spPr>
      </p:pic>
      <p:pic>
        <p:nvPicPr>
          <p:cNvPr id="174" name="Google Shape;174;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22050" y="1270700"/>
            <a:ext cx="5593349" cy="28033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2cf02299f05_0_1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4395624" cy="1755375"/>
          </a:xfrm>
          <a:prstGeom prst="rect">
            <a:avLst/>
          </a:prstGeom>
          <a:noFill/>
          <a:ln>
            <a:noFill/>
          </a:ln>
        </p:spPr>
      </p:pic>
      <p:pic>
        <p:nvPicPr>
          <p:cNvPr id="181" name="Google Shape;181;g2cf02299f05_0_19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182" name="Google Shape;182;g2cf02299f05_0_198"/>
          <p:cNvSpPr txBox="1"/>
          <p:nvPr/>
        </p:nvSpPr>
        <p:spPr>
          <a:xfrm>
            <a:off x="94200" y="643400"/>
            <a:ext cx="40644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Digital Campaigns</a:t>
            </a:r>
            <a:endParaRPr sz="3300" b="1" i="0" u="none" strike="noStrike" cap="none">
              <a:solidFill>
                <a:schemeClr val="lt1"/>
              </a:solidFill>
              <a:latin typeface="Arial"/>
              <a:ea typeface="Arial"/>
              <a:cs typeface="Arial"/>
              <a:sym typeface="Arial"/>
            </a:endParaRPr>
          </a:p>
        </p:txBody>
      </p:sp>
      <p:grpSp>
        <p:nvGrpSpPr>
          <p:cNvPr id="183" name="Google Shape;183;g2cf02299f05_0_198"/>
          <p:cNvGrpSpPr/>
          <p:nvPr/>
        </p:nvGrpSpPr>
        <p:grpSpPr>
          <a:xfrm>
            <a:off x="7279949" y="1299638"/>
            <a:ext cx="4792439" cy="5481979"/>
            <a:chOff x="7355900" y="1299625"/>
            <a:chExt cx="4836450" cy="5558126"/>
          </a:xfrm>
        </p:grpSpPr>
        <p:pic>
          <p:nvPicPr>
            <p:cNvPr id="184" name="Google Shape;184;g2cf02299f05_0_19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60509" y="1299625"/>
              <a:ext cx="2411542" cy="2463660"/>
            </a:xfrm>
            <a:prstGeom prst="rect">
              <a:avLst/>
            </a:prstGeom>
            <a:noFill/>
            <a:ln>
              <a:noFill/>
            </a:ln>
          </p:spPr>
        </p:pic>
        <p:pic>
          <p:nvPicPr>
            <p:cNvPr id="185" name="Google Shape;185;g2cf02299f05_0_19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80786" y="1299625"/>
              <a:ext cx="2411555" cy="2463659"/>
            </a:xfrm>
            <a:prstGeom prst="rect">
              <a:avLst/>
            </a:prstGeom>
            <a:noFill/>
            <a:ln>
              <a:noFill/>
            </a:ln>
          </p:spPr>
        </p:pic>
        <p:grpSp>
          <p:nvGrpSpPr>
            <p:cNvPr id="186" name="Google Shape;186;g2cf02299f05_0_198"/>
            <p:cNvGrpSpPr/>
            <p:nvPr/>
          </p:nvGrpSpPr>
          <p:grpSpPr>
            <a:xfrm>
              <a:off x="7355900" y="3763288"/>
              <a:ext cx="4836450" cy="3094463"/>
              <a:chOff x="7135056" y="3516615"/>
              <a:chExt cx="5056932" cy="3341392"/>
            </a:xfrm>
          </p:grpSpPr>
          <p:pic>
            <p:nvPicPr>
              <p:cNvPr id="187" name="Google Shape;187;g2cf02299f05_0_19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35056" y="3516615"/>
                <a:ext cx="3183800" cy="1620475"/>
              </a:xfrm>
              <a:prstGeom prst="rect">
                <a:avLst/>
              </a:prstGeom>
              <a:noFill/>
              <a:ln>
                <a:noFill/>
              </a:ln>
            </p:spPr>
          </p:pic>
          <p:pic>
            <p:nvPicPr>
              <p:cNvPr id="188" name="Google Shape;188;g2cf02299f05_0_19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35056" y="5137091"/>
                <a:ext cx="3173663" cy="1720915"/>
              </a:xfrm>
              <a:prstGeom prst="rect">
                <a:avLst/>
              </a:prstGeom>
              <a:noFill/>
              <a:ln>
                <a:noFill/>
              </a:ln>
            </p:spPr>
          </p:pic>
          <p:pic>
            <p:nvPicPr>
              <p:cNvPr id="189" name="Google Shape;189;g2cf02299f05_0_19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248798" y="3516615"/>
                <a:ext cx="1943190" cy="3341390"/>
              </a:xfrm>
              <a:prstGeom prst="rect">
                <a:avLst/>
              </a:prstGeom>
              <a:noFill/>
              <a:ln>
                <a:noFill/>
              </a:ln>
            </p:spPr>
          </p:pic>
        </p:grpSp>
      </p:grpSp>
      <p:grpSp>
        <p:nvGrpSpPr>
          <p:cNvPr id="190" name="Google Shape;190;g2cf02299f05_0_198"/>
          <p:cNvGrpSpPr/>
          <p:nvPr/>
        </p:nvGrpSpPr>
        <p:grpSpPr>
          <a:xfrm>
            <a:off x="4302698" y="314949"/>
            <a:ext cx="2909104" cy="2498177"/>
            <a:chOff x="4367727" y="114357"/>
            <a:chExt cx="3068999" cy="2570670"/>
          </a:xfrm>
        </p:grpSpPr>
        <p:pic>
          <p:nvPicPr>
            <p:cNvPr id="191" name="Google Shape;191;g2cf02299f05_0_19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367727" y="114357"/>
              <a:ext cx="3068999" cy="2570670"/>
            </a:xfrm>
            <a:prstGeom prst="rect">
              <a:avLst/>
            </a:prstGeom>
            <a:noFill/>
            <a:ln>
              <a:noFill/>
            </a:ln>
          </p:spPr>
        </p:pic>
        <p:sp>
          <p:nvSpPr>
            <p:cNvPr id="192" name="Google Shape;192;g2cf02299f05_0_198"/>
            <p:cNvSpPr txBox="1"/>
            <p:nvPr/>
          </p:nvSpPr>
          <p:spPr>
            <a:xfrm>
              <a:off x="4990802" y="687519"/>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solidFill>
                    <a:schemeClr val="lt1"/>
                  </a:solidFill>
                  <a:latin typeface="Calibri"/>
                  <a:ea typeface="Calibri"/>
                  <a:cs typeface="Calibri"/>
                  <a:sym typeface="Calibri"/>
                </a:rPr>
                <a:t>Paid digital running throughout the year</a:t>
              </a:r>
              <a:endParaRPr sz="2300">
                <a:solidFill>
                  <a:schemeClr val="lt1"/>
                </a:solidFill>
                <a:latin typeface="Calibri"/>
                <a:ea typeface="Calibri"/>
                <a:cs typeface="Calibri"/>
                <a:sym typeface="Calibri"/>
              </a:endParaRPr>
            </a:p>
          </p:txBody>
        </p:sp>
      </p:grpSp>
      <p:grpSp>
        <p:nvGrpSpPr>
          <p:cNvPr id="193" name="Google Shape;193;g2cf02299f05_0_198"/>
          <p:cNvGrpSpPr/>
          <p:nvPr/>
        </p:nvGrpSpPr>
        <p:grpSpPr>
          <a:xfrm>
            <a:off x="-114950" y="1813363"/>
            <a:ext cx="5666947" cy="3676650"/>
            <a:chOff x="238675" y="2887525"/>
            <a:chExt cx="5666947" cy="3676650"/>
          </a:xfrm>
        </p:grpSpPr>
        <p:pic>
          <p:nvPicPr>
            <p:cNvPr id="194" name="Google Shape;194;g2cf02299f05_0_19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38675" y="2887525"/>
              <a:ext cx="4942626" cy="3676650"/>
            </a:xfrm>
            <a:prstGeom prst="rect">
              <a:avLst/>
            </a:prstGeom>
            <a:noFill/>
            <a:ln>
              <a:noFill/>
            </a:ln>
          </p:spPr>
        </p:pic>
        <p:sp>
          <p:nvSpPr>
            <p:cNvPr id="195" name="Google Shape;195;g2cf02299f05_0_198"/>
            <p:cNvSpPr txBox="1"/>
            <p:nvPr/>
          </p:nvSpPr>
          <p:spPr>
            <a:xfrm>
              <a:off x="1031822" y="3593615"/>
              <a:ext cx="4873800" cy="1975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1000"/>
                </a:spcBef>
                <a:spcAft>
                  <a:spcPts val="0"/>
                </a:spcAft>
                <a:buNone/>
              </a:pPr>
              <a:r>
                <a:rPr lang="en-GB" sz="2700" b="1">
                  <a:solidFill>
                    <a:schemeClr val="lt1"/>
                  </a:solidFill>
                  <a:latin typeface="Calibri"/>
                  <a:ea typeface="Calibri"/>
                  <a:cs typeface="Calibri"/>
                  <a:sym typeface="Calibri"/>
                </a:rPr>
                <a:t>Four main campaigns:</a:t>
              </a:r>
              <a:endParaRPr sz="2700" b="1">
                <a:solidFill>
                  <a:schemeClr val="lt1"/>
                </a:solidFill>
                <a:latin typeface="Calibri"/>
                <a:ea typeface="Calibri"/>
                <a:cs typeface="Calibri"/>
                <a:sym typeface="Calibri"/>
              </a:endParaRPr>
            </a:p>
            <a:p>
              <a:pPr marL="914400" lvl="0" indent="-400050" algn="l" rtl="0">
                <a:lnSpc>
                  <a:spcPct val="80000"/>
                </a:lnSpc>
                <a:spcBef>
                  <a:spcPts val="1000"/>
                </a:spcBef>
                <a:spcAft>
                  <a:spcPts val="0"/>
                </a:spcAft>
                <a:buClr>
                  <a:schemeClr val="lt1"/>
                </a:buClr>
                <a:buSzPts val="2700"/>
                <a:buAutoNum type="arabicPeriod"/>
              </a:pPr>
              <a:r>
                <a:rPr lang="en-GB" sz="2700">
                  <a:solidFill>
                    <a:schemeClr val="lt1"/>
                  </a:solidFill>
                  <a:latin typeface="Calibri"/>
                  <a:ea typeface="Calibri"/>
                  <a:cs typeface="Calibri"/>
                  <a:sym typeface="Calibri"/>
                </a:rPr>
                <a:t>‘Always On’</a:t>
              </a:r>
              <a:endParaRPr sz="2700">
                <a:solidFill>
                  <a:schemeClr val="lt1"/>
                </a:solidFill>
                <a:latin typeface="Calibri"/>
                <a:ea typeface="Calibri"/>
                <a:cs typeface="Calibri"/>
                <a:sym typeface="Calibri"/>
              </a:endParaRPr>
            </a:p>
            <a:p>
              <a:pPr marL="914400" lvl="0" indent="-400050" algn="l" rtl="0">
                <a:lnSpc>
                  <a:spcPct val="80000"/>
                </a:lnSpc>
                <a:spcBef>
                  <a:spcPts val="0"/>
                </a:spcBef>
                <a:spcAft>
                  <a:spcPts val="0"/>
                </a:spcAft>
                <a:buClr>
                  <a:schemeClr val="lt1"/>
                </a:buClr>
                <a:buSzPts val="2700"/>
                <a:buAutoNum type="arabicPeriod"/>
              </a:pPr>
              <a:r>
                <a:rPr lang="en-GB" sz="2700">
                  <a:solidFill>
                    <a:schemeClr val="lt1"/>
                  </a:solidFill>
                  <a:latin typeface="Calibri"/>
                  <a:ea typeface="Calibri"/>
                  <a:cs typeface="Calibri"/>
                  <a:sym typeface="Calibri"/>
                </a:rPr>
                <a:t>Summer Family</a:t>
              </a:r>
              <a:endParaRPr sz="2700">
                <a:solidFill>
                  <a:schemeClr val="lt1"/>
                </a:solidFill>
                <a:latin typeface="Calibri"/>
                <a:ea typeface="Calibri"/>
                <a:cs typeface="Calibri"/>
                <a:sym typeface="Calibri"/>
              </a:endParaRPr>
            </a:p>
            <a:p>
              <a:pPr marL="914400" lvl="0" indent="-400050" algn="l" rtl="0">
                <a:lnSpc>
                  <a:spcPct val="80000"/>
                </a:lnSpc>
                <a:spcBef>
                  <a:spcPts val="0"/>
                </a:spcBef>
                <a:spcAft>
                  <a:spcPts val="0"/>
                </a:spcAft>
                <a:buClr>
                  <a:schemeClr val="lt1"/>
                </a:buClr>
                <a:buSzPts val="2700"/>
                <a:buAutoNum type="arabicPeriod"/>
              </a:pPr>
              <a:r>
                <a:rPr lang="en-GB" sz="2700">
                  <a:solidFill>
                    <a:schemeClr val="lt1"/>
                  </a:solidFill>
                  <a:latin typeface="Calibri"/>
                  <a:ea typeface="Calibri"/>
                  <a:cs typeface="Calibri"/>
                  <a:sym typeface="Calibri"/>
                </a:rPr>
                <a:t>What’s On</a:t>
              </a:r>
              <a:endParaRPr sz="2700">
                <a:solidFill>
                  <a:schemeClr val="lt1"/>
                </a:solidFill>
                <a:latin typeface="Calibri"/>
                <a:ea typeface="Calibri"/>
                <a:cs typeface="Calibri"/>
                <a:sym typeface="Calibri"/>
              </a:endParaRPr>
            </a:p>
            <a:p>
              <a:pPr marL="914400" lvl="0" indent="-400050" algn="l" rtl="0">
                <a:lnSpc>
                  <a:spcPct val="80000"/>
                </a:lnSpc>
                <a:spcBef>
                  <a:spcPts val="0"/>
                </a:spcBef>
                <a:spcAft>
                  <a:spcPts val="0"/>
                </a:spcAft>
                <a:buClr>
                  <a:schemeClr val="lt1"/>
                </a:buClr>
                <a:buSzPts val="2700"/>
                <a:buAutoNum type="arabicPeriod"/>
              </a:pPr>
              <a:r>
                <a:rPr lang="en-GB" sz="2700">
                  <a:solidFill>
                    <a:schemeClr val="lt1"/>
                  </a:solidFill>
                  <a:latin typeface="Calibri"/>
                  <a:ea typeface="Calibri"/>
                  <a:cs typeface="Calibri"/>
                  <a:sym typeface="Calibri"/>
                </a:rPr>
                <a:t>The “Big 5”</a:t>
              </a:r>
              <a:endParaRPr sz="2500" b="1">
                <a:solidFill>
                  <a:schemeClr val="lt1"/>
                </a:solidFill>
                <a:latin typeface="Calibri"/>
                <a:ea typeface="Calibri"/>
                <a:cs typeface="Calibri"/>
                <a:sym typeface="Calibri"/>
              </a:endParaRPr>
            </a:p>
          </p:txBody>
        </p:sp>
      </p:grpSp>
      <p:pic>
        <p:nvPicPr>
          <p:cNvPr id="196" name="Google Shape;196;g2cf02299f05_0_19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3" y="4926050"/>
            <a:ext cx="6970674" cy="1987125"/>
          </a:xfrm>
          <a:prstGeom prst="rect">
            <a:avLst/>
          </a:prstGeom>
          <a:noFill/>
          <a:ln>
            <a:noFill/>
          </a:ln>
        </p:spPr>
      </p:pic>
      <p:sp>
        <p:nvSpPr>
          <p:cNvPr id="197" name="Google Shape;197;g2cf02299f05_0_198"/>
          <p:cNvSpPr txBox="1"/>
          <p:nvPr/>
        </p:nvSpPr>
        <p:spPr>
          <a:xfrm>
            <a:off x="700742" y="5566225"/>
            <a:ext cx="5569200" cy="12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chemeClr val="lt1"/>
                </a:solidFill>
                <a:latin typeface="Calibri"/>
                <a:ea typeface="Calibri"/>
                <a:cs typeface="Calibri"/>
                <a:sym typeface="Calibri"/>
              </a:rPr>
              <a:t>Aims: </a:t>
            </a:r>
            <a:r>
              <a:rPr lang="en-GB" sz="2400">
                <a:solidFill>
                  <a:schemeClr val="lt1"/>
                </a:solidFill>
                <a:latin typeface="Calibri"/>
                <a:ea typeface="Calibri"/>
                <a:cs typeface="Calibri"/>
                <a:sym typeface="Calibri"/>
              </a:rPr>
              <a:t>to extend the season and attract new visitors whilst aligning with the DMP.</a:t>
            </a:r>
            <a:endParaRPr sz="2400">
              <a:solidFill>
                <a:schemeClr val="lt1"/>
              </a:solidFill>
              <a:latin typeface="Calibri"/>
              <a:ea typeface="Calibri"/>
              <a:cs typeface="Calibri"/>
              <a:sym typeface="Calibri"/>
            </a:endParaRPr>
          </a:p>
        </p:txBody>
      </p:sp>
      <p:pic>
        <p:nvPicPr>
          <p:cNvPr id="198" name="Google Shape;198;g2cf02299f05_0_19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361550" y="2731958"/>
            <a:ext cx="1682575" cy="26173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2cf02299f05_0_1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6600"/>
            <a:ext cx="2341400" cy="1755375"/>
          </a:xfrm>
          <a:prstGeom prst="rect">
            <a:avLst/>
          </a:prstGeom>
          <a:noFill/>
          <a:ln>
            <a:noFill/>
          </a:ln>
        </p:spPr>
      </p:pic>
      <p:pic>
        <p:nvPicPr>
          <p:cNvPr id="205" name="Google Shape;205;g2cf02299f05_0_1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sp>
        <p:nvSpPr>
          <p:cNvPr id="206" name="Google Shape;206;g2cf02299f05_0_189"/>
          <p:cNvSpPr txBox="1"/>
          <p:nvPr/>
        </p:nvSpPr>
        <p:spPr>
          <a:xfrm>
            <a:off x="94200" y="643400"/>
            <a:ext cx="30690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Website</a:t>
            </a:r>
            <a:endParaRPr sz="3300" b="1" i="0" u="none" strike="noStrike" cap="none">
              <a:solidFill>
                <a:schemeClr val="lt1"/>
              </a:solidFill>
              <a:latin typeface="Arial"/>
              <a:ea typeface="Arial"/>
              <a:cs typeface="Arial"/>
              <a:sym typeface="Arial"/>
            </a:endParaRPr>
          </a:p>
        </p:txBody>
      </p:sp>
      <p:pic>
        <p:nvPicPr>
          <p:cNvPr id="207" name="Google Shape;207;g2cf02299f05_0_18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625" y="1645650"/>
            <a:ext cx="3068999" cy="2570665"/>
          </a:xfrm>
          <a:prstGeom prst="rect">
            <a:avLst/>
          </a:prstGeom>
          <a:noFill/>
          <a:ln>
            <a:noFill/>
          </a:ln>
        </p:spPr>
      </p:pic>
      <p:sp>
        <p:nvSpPr>
          <p:cNvPr id="208" name="Google Shape;208;g2cf02299f05_0_189"/>
          <p:cNvSpPr txBox="1"/>
          <p:nvPr/>
        </p:nvSpPr>
        <p:spPr>
          <a:xfrm>
            <a:off x="463450" y="2356388"/>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700" b="1">
                <a:solidFill>
                  <a:schemeClr val="lt1"/>
                </a:solidFill>
                <a:latin typeface="Calibri"/>
                <a:ea typeface="Calibri"/>
                <a:cs typeface="Calibri"/>
                <a:sym typeface="Calibri"/>
              </a:rPr>
              <a:t>1 million</a:t>
            </a:r>
            <a:endParaRPr sz="37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Users each year</a:t>
            </a:r>
            <a:endParaRPr sz="2300">
              <a:solidFill>
                <a:schemeClr val="lt1"/>
              </a:solidFill>
              <a:latin typeface="Calibri"/>
              <a:ea typeface="Calibri"/>
              <a:cs typeface="Calibri"/>
              <a:sym typeface="Calibri"/>
            </a:endParaRPr>
          </a:p>
        </p:txBody>
      </p:sp>
      <p:pic>
        <p:nvPicPr>
          <p:cNvPr id="209" name="Google Shape;209;g2cf02299f05_0_18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75975" y="2283500"/>
            <a:ext cx="3068999" cy="2570665"/>
          </a:xfrm>
          <a:prstGeom prst="rect">
            <a:avLst/>
          </a:prstGeom>
          <a:noFill/>
          <a:ln>
            <a:noFill/>
          </a:ln>
        </p:spPr>
      </p:pic>
      <p:sp>
        <p:nvSpPr>
          <p:cNvPr id="210" name="Google Shape;210;g2cf02299f05_0_189"/>
          <p:cNvSpPr txBox="1"/>
          <p:nvPr/>
        </p:nvSpPr>
        <p:spPr>
          <a:xfrm>
            <a:off x="2999050" y="2994238"/>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700" b="1">
                <a:solidFill>
                  <a:schemeClr val="lt1"/>
                </a:solidFill>
                <a:latin typeface="Calibri"/>
                <a:ea typeface="Calibri"/>
                <a:cs typeface="Calibri"/>
                <a:sym typeface="Calibri"/>
              </a:rPr>
              <a:t>£75k</a:t>
            </a:r>
            <a:endParaRPr sz="37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Invested each year</a:t>
            </a:r>
            <a:endParaRPr sz="2300">
              <a:solidFill>
                <a:schemeClr val="lt1"/>
              </a:solidFill>
              <a:latin typeface="Calibri"/>
              <a:ea typeface="Calibri"/>
              <a:cs typeface="Calibri"/>
              <a:sym typeface="Calibri"/>
            </a:endParaRPr>
          </a:p>
        </p:txBody>
      </p:sp>
      <p:pic>
        <p:nvPicPr>
          <p:cNvPr id="211" name="Google Shape;211;g2cf02299f05_0_18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4350" y="3952175"/>
            <a:ext cx="3068999" cy="2570665"/>
          </a:xfrm>
          <a:prstGeom prst="rect">
            <a:avLst/>
          </a:prstGeom>
          <a:noFill/>
          <a:ln>
            <a:noFill/>
          </a:ln>
        </p:spPr>
      </p:pic>
      <p:sp>
        <p:nvSpPr>
          <p:cNvPr id="212" name="Google Shape;212;g2cf02299f05_0_189"/>
          <p:cNvSpPr txBox="1"/>
          <p:nvPr/>
        </p:nvSpPr>
        <p:spPr>
          <a:xfrm>
            <a:off x="1317425" y="4586713"/>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700" b="1">
                <a:solidFill>
                  <a:schemeClr val="lt1"/>
                </a:solidFill>
                <a:latin typeface="Calibri"/>
                <a:ea typeface="Calibri"/>
                <a:cs typeface="Calibri"/>
                <a:sym typeface="Calibri"/>
              </a:rPr>
              <a:t>2,500</a:t>
            </a:r>
            <a:endParaRPr sz="37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Pages of content</a:t>
            </a:r>
            <a:endParaRPr sz="2300">
              <a:solidFill>
                <a:schemeClr val="lt1"/>
              </a:solidFill>
              <a:latin typeface="Calibri"/>
              <a:ea typeface="Calibri"/>
              <a:cs typeface="Calibri"/>
              <a:sym typeface="Calibri"/>
            </a:endParaRPr>
          </a:p>
        </p:txBody>
      </p:sp>
      <p:pic>
        <p:nvPicPr>
          <p:cNvPr id="213" name="Google Shape;213;g2cf02299f05_0_18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93475" y="1550000"/>
            <a:ext cx="6699682" cy="492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97368" y="0"/>
            <a:ext cx="1294631" cy="1299634"/>
          </a:xfrm>
          <a:prstGeom prst="rect">
            <a:avLst/>
          </a:prstGeom>
          <a:noFill/>
          <a:ln>
            <a:noFill/>
          </a:ln>
        </p:spPr>
      </p:pic>
      <p:pic>
        <p:nvPicPr>
          <p:cNvPr id="220" name="Google Shape;220;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6600"/>
            <a:ext cx="4001999" cy="1755375"/>
          </a:xfrm>
          <a:prstGeom prst="rect">
            <a:avLst/>
          </a:prstGeom>
          <a:noFill/>
          <a:ln>
            <a:noFill/>
          </a:ln>
        </p:spPr>
      </p:pic>
      <p:sp>
        <p:nvSpPr>
          <p:cNvPr id="221" name="Google Shape;221;p8"/>
          <p:cNvSpPr txBox="1"/>
          <p:nvPr/>
        </p:nvSpPr>
        <p:spPr>
          <a:xfrm>
            <a:off x="94200" y="643400"/>
            <a:ext cx="4002000" cy="754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a:solidFill>
                  <a:schemeClr val="lt1"/>
                </a:solidFill>
              </a:rPr>
              <a:t>Website Insights</a:t>
            </a:r>
            <a:endParaRPr sz="3300" b="1" i="0" u="none" strike="noStrike" cap="none">
              <a:solidFill>
                <a:schemeClr val="lt1"/>
              </a:solidFill>
              <a:latin typeface="Arial"/>
              <a:ea typeface="Arial"/>
              <a:cs typeface="Arial"/>
              <a:sym typeface="Arial"/>
            </a:endParaRPr>
          </a:p>
        </p:txBody>
      </p:sp>
      <p:pic>
        <p:nvPicPr>
          <p:cNvPr id="222" name="Google Shape;222;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89575" y="1621400"/>
            <a:ext cx="2850601" cy="3306876"/>
          </a:xfrm>
          <a:prstGeom prst="rect">
            <a:avLst/>
          </a:prstGeom>
          <a:noFill/>
          <a:ln>
            <a:noFill/>
          </a:ln>
        </p:spPr>
      </p:pic>
      <p:pic>
        <p:nvPicPr>
          <p:cNvPr id="223" name="Google Shape;223;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0399" y="1891974"/>
            <a:ext cx="3407649" cy="4938999"/>
          </a:xfrm>
          <a:prstGeom prst="rect">
            <a:avLst/>
          </a:prstGeom>
          <a:noFill/>
          <a:ln>
            <a:noFill/>
          </a:ln>
        </p:spPr>
      </p:pic>
      <p:grpSp>
        <p:nvGrpSpPr>
          <p:cNvPr id="224" name="Google Shape;224;p8"/>
          <p:cNvGrpSpPr/>
          <p:nvPr/>
        </p:nvGrpSpPr>
        <p:grpSpPr>
          <a:xfrm>
            <a:off x="3627525" y="522800"/>
            <a:ext cx="3068999" cy="2570670"/>
            <a:chOff x="3627525" y="522800"/>
            <a:chExt cx="3068999" cy="2570670"/>
          </a:xfrm>
        </p:grpSpPr>
        <p:pic>
          <p:nvPicPr>
            <p:cNvPr id="225" name="Google Shape;225;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627525" y="522800"/>
              <a:ext cx="3068999" cy="2570670"/>
            </a:xfrm>
            <a:prstGeom prst="rect">
              <a:avLst/>
            </a:prstGeom>
            <a:noFill/>
            <a:ln>
              <a:noFill/>
            </a:ln>
          </p:spPr>
        </p:pic>
        <p:sp>
          <p:nvSpPr>
            <p:cNvPr id="226" name="Google Shape;226;p8"/>
            <p:cNvSpPr txBox="1"/>
            <p:nvPr/>
          </p:nvSpPr>
          <p:spPr>
            <a:xfrm>
              <a:off x="4250600" y="1095963"/>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lt1"/>
                  </a:solidFill>
                  <a:latin typeface="Calibri"/>
                  <a:ea typeface="Calibri"/>
                  <a:cs typeface="Calibri"/>
                  <a:sym typeface="Calibri"/>
                </a:rPr>
                <a:t>70%</a:t>
              </a:r>
              <a:endParaRPr sz="4000" b="1">
                <a:solidFill>
                  <a:schemeClr val="lt1"/>
                </a:solidFill>
                <a:latin typeface="Calibri"/>
                <a:ea typeface="Calibri"/>
                <a:cs typeface="Calibri"/>
                <a:sym typeface="Calibri"/>
              </a:endParaRPr>
            </a:p>
            <a:p>
              <a:pPr marL="0" lvl="0" indent="0" algn="ctr" rtl="0">
                <a:spcBef>
                  <a:spcPts val="0"/>
                </a:spcBef>
                <a:spcAft>
                  <a:spcPts val="0"/>
                </a:spcAft>
                <a:buNone/>
              </a:pPr>
              <a:r>
                <a:rPr lang="en-GB" sz="2300">
                  <a:solidFill>
                    <a:schemeClr val="lt1"/>
                  </a:solidFill>
                  <a:latin typeface="Calibri"/>
                  <a:ea typeface="Calibri"/>
                  <a:cs typeface="Calibri"/>
                  <a:sym typeface="Calibri"/>
                </a:rPr>
                <a:t>Users are on mobile</a:t>
              </a:r>
              <a:endParaRPr sz="2300">
                <a:solidFill>
                  <a:schemeClr val="lt1"/>
                </a:solidFill>
                <a:latin typeface="Calibri"/>
                <a:ea typeface="Calibri"/>
                <a:cs typeface="Calibri"/>
                <a:sym typeface="Calibri"/>
              </a:endParaRPr>
            </a:p>
          </p:txBody>
        </p:sp>
      </p:grpSp>
      <p:grpSp>
        <p:nvGrpSpPr>
          <p:cNvPr id="227" name="Google Shape;227;p8"/>
          <p:cNvGrpSpPr/>
          <p:nvPr/>
        </p:nvGrpSpPr>
        <p:grpSpPr>
          <a:xfrm>
            <a:off x="6332750" y="522800"/>
            <a:ext cx="3068999" cy="2570670"/>
            <a:chOff x="6332750" y="-1319975"/>
            <a:chExt cx="3068999" cy="2570670"/>
          </a:xfrm>
        </p:grpSpPr>
        <p:pic>
          <p:nvPicPr>
            <p:cNvPr id="228" name="Google Shape;228;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32750" y="-1319975"/>
              <a:ext cx="3068999" cy="2570670"/>
            </a:xfrm>
            <a:prstGeom prst="rect">
              <a:avLst/>
            </a:prstGeom>
            <a:noFill/>
            <a:ln>
              <a:noFill/>
            </a:ln>
          </p:spPr>
        </p:pic>
        <p:sp>
          <p:nvSpPr>
            <p:cNvPr id="229" name="Google Shape;229;p8"/>
            <p:cNvSpPr txBox="1"/>
            <p:nvPr/>
          </p:nvSpPr>
          <p:spPr>
            <a:xfrm>
              <a:off x="6955825" y="-746812"/>
              <a:ext cx="1911900" cy="12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900" b="1">
                  <a:solidFill>
                    <a:schemeClr val="lt1"/>
                  </a:solidFill>
                  <a:latin typeface="Calibri"/>
                  <a:ea typeface="Calibri"/>
                  <a:cs typeface="Calibri"/>
                  <a:sym typeface="Calibri"/>
                </a:rPr>
                <a:t>25-34yo</a:t>
              </a:r>
              <a:endParaRPr sz="3900" b="1">
                <a:solidFill>
                  <a:schemeClr val="lt1"/>
                </a:solidFill>
                <a:latin typeface="Calibri"/>
                <a:ea typeface="Calibri"/>
                <a:cs typeface="Calibri"/>
                <a:sym typeface="Calibri"/>
              </a:endParaRPr>
            </a:p>
            <a:p>
              <a:pPr marL="0" lvl="0" indent="0" algn="ctr" rtl="0">
                <a:spcBef>
                  <a:spcPts val="0"/>
                </a:spcBef>
                <a:spcAft>
                  <a:spcPts val="0"/>
                </a:spcAft>
                <a:buNone/>
              </a:pPr>
              <a:r>
                <a:rPr lang="en-GB" sz="2200">
                  <a:solidFill>
                    <a:schemeClr val="lt1"/>
                  </a:solidFill>
                  <a:latin typeface="Calibri"/>
                  <a:ea typeface="Calibri"/>
                  <a:cs typeface="Calibri"/>
                  <a:sym typeface="Calibri"/>
                </a:rPr>
                <a:t>The largest </a:t>
              </a:r>
              <a:endParaRPr sz="2200">
                <a:solidFill>
                  <a:schemeClr val="lt1"/>
                </a:solidFill>
                <a:latin typeface="Calibri"/>
                <a:ea typeface="Calibri"/>
                <a:cs typeface="Calibri"/>
                <a:sym typeface="Calibri"/>
              </a:endParaRPr>
            </a:p>
            <a:p>
              <a:pPr marL="0" lvl="0" indent="0" algn="ctr" rtl="0">
                <a:spcBef>
                  <a:spcPts val="0"/>
                </a:spcBef>
                <a:spcAft>
                  <a:spcPts val="0"/>
                </a:spcAft>
                <a:buNone/>
              </a:pPr>
              <a:r>
                <a:rPr lang="en-GB" sz="2200">
                  <a:solidFill>
                    <a:schemeClr val="lt1"/>
                  </a:solidFill>
                  <a:latin typeface="Calibri"/>
                  <a:ea typeface="Calibri"/>
                  <a:cs typeface="Calibri"/>
                  <a:sym typeface="Calibri"/>
                </a:rPr>
                <a:t>age bracket</a:t>
              </a:r>
              <a:endParaRPr sz="2200">
                <a:solidFill>
                  <a:schemeClr val="lt1"/>
                </a:solidFill>
                <a:latin typeface="Calibri"/>
                <a:ea typeface="Calibri"/>
                <a:cs typeface="Calibri"/>
                <a:sym typeface="Calibri"/>
              </a:endParaRPr>
            </a:p>
          </p:txBody>
        </p:sp>
      </p:grpSp>
      <p:pic>
        <p:nvPicPr>
          <p:cNvPr id="230" name="Google Shape;230;p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120850" y="2725750"/>
            <a:ext cx="6204699" cy="4502050"/>
          </a:xfrm>
          <a:prstGeom prst="rect">
            <a:avLst/>
          </a:prstGeom>
          <a:noFill/>
          <a:ln>
            <a:noFill/>
          </a:ln>
        </p:spPr>
      </p:pic>
      <p:sp>
        <p:nvSpPr>
          <p:cNvPr id="231" name="Google Shape;231;p8"/>
          <p:cNvSpPr txBox="1"/>
          <p:nvPr/>
        </p:nvSpPr>
        <p:spPr>
          <a:xfrm>
            <a:off x="4374300" y="3221825"/>
            <a:ext cx="5141700" cy="29862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lt1"/>
              </a:buClr>
              <a:buSzPts val="2800"/>
              <a:buFont typeface="Calibri"/>
              <a:buChar char="●"/>
            </a:pPr>
            <a:r>
              <a:rPr lang="en-GB" sz="2800" b="1">
                <a:solidFill>
                  <a:schemeClr val="lt1"/>
                </a:solidFill>
                <a:latin typeface="Calibri"/>
                <a:ea typeface="Calibri"/>
                <a:cs typeface="Calibri"/>
                <a:sym typeface="Calibri"/>
              </a:rPr>
              <a:t>Torquay &amp; Brixham</a:t>
            </a:r>
            <a:endParaRPr sz="2800" b="1">
              <a:solidFill>
                <a:schemeClr val="lt1"/>
              </a:solidFill>
              <a:latin typeface="Calibri"/>
              <a:ea typeface="Calibri"/>
              <a:cs typeface="Calibri"/>
              <a:sym typeface="Calibri"/>
            </a:endParaRPr>
          </a:p>
          <a:p>
            <a:pPr marL="457200" lvl="0" indent="-406400" algn="l" rtl="0">
              <a:spcBef>
                <a:spcPts val="0"/>
              </a:spcBef>
              <a:spcAft>
                <a:spcPts val="0"/>
              </a:spcAft>
              <a:buClr>
                <a:schemeClr val="lt1"/>
              </a:buClr>
              <a:buSzPts val="2800"/>
              <a:buFont typeface="Calibri"/>
              <a:buChar char="●"/>
            </a:pPr>
            <a:r>
              <a:rPr lang="en-GB" sz="2800" b="1">
                <a:solidFill>
                  <a:schemeClr val="lt1"/>
                </a:solidFill>
                <a:latin typeface="Calibri"/>
                <a:ea typeface="Calibri"/>
                <a:cs typeface="Calibri"/>
                <a:sym typeface="Calibri"/>
              </a:rPr>
              <a:t>Things To Do</a:t>
            </a:r>
            <a:endParaRPr sz="2800" b="1">
              <a:solidFill>
                <a:schemeClr val="lt1"/>
              </a:solidFill>
              <a:latin typeface="Calibri"/>
              <a:ea typeface="Calibri"/>
              <a:cs typeface="Calibri"/>
              <a:sym typeface="Calibri"/>
            </a:endParaRPr>
          </a:p>
          <a:p>
            <a:pPr marL="457200" lvl="0" indent="-406400" algn="l" rtl="0">
              <a:spcBef>
                <a:spcPts val="0"/>
              </a:spcBef>
              <a:spcAft>
                <a:spcPts val="0"/>
              </a:spcAft>
              <a:buClr>
                <a:schemeClr val="lt1"/>
              </a:buClr>
              <a:buSzPts val="2800"/>
              <a:buFont typeface="Calibri"/>
              <a:buChar char="●"/>
            </a:pPr>
            <a:r>
              <a:rPr lang="en-GB" sz="2800" b="1">
                <a:solidFill>
                  <a:schemeClr val="lt1"/>
                </a:solidFill>
                <a:latin typeface="Calibri"/>
                <a:ea typeface="Calibri"/>
                <a:cs typeface="Calibri"/>
                <a:sym typeface="Calibri"/>
              </a:rPr>
              <a:t>What’s On</a:t>
            </a:r>
            <a:endParaRPr sz="2800" b="1">
              <a:solidFill>
                <a:schemeClr val="lt1"/>
              </a:solidFill>
              <a:latin typeface="Calibri"/>
              <a:ea typeface="Calibri"/>
              <a:cs typeface="Calibri"/>
              <a:sym typeface="Calibri"/>
            </a:endParaRPr>
          </a:p>
          <a:p>
            <a:pPr marL="457200" lvl="0" indent="-406400" algn="l" rtl="0">
              <a:spcBef>
                <a:spcPts val="0"/>
              </a:spcBef>
              <a:spcAft>
                <a:spcPts val="0"/>
              </a:spcAft>
              <a:buClr>
                <a:schemeClr val="lt1"/>
              </a:buClr>
              <a:buSzPts val="2800"/>
              <a:buFont typeface="Calibri"/>
              <a:buChar char="●"/>
            </a:pPr>
            <a:r>
              <a:rPr lang="en-GB" sz="2800" b="1">
                <a:solidFill>
                  <a:schemeClr val="lt1"/>
                </a:solidFill>
                <a:latin typeface="Calibri"/>
                <a:ea typeface="Calibri"/>
                <a:cs typeface="Calibri"/>
                <a:sym typeface="Calibri"/>
              </a:rPr>
              <a:t>Top 10 Beaches</a:t>
            </a:r>
            <a:endParaRPr sz="2800" b="1">
              <a:solidFill>
                <a:schemeClr val="lt1"/>
              </a:solidFill>
              <a:latin typeface="Calibri"/>
              <a:ea typeface="Calibri"/>
              <a:cs typeface="Calibri"/>
              <a:sym typeface="Calibri"/>
            </a:endParaRPr>
          </a:p>
          <a:p>
            <a:pPr marL="457200" lvl="0" indent="-406400" algn="l" rtl="0">
              <a:spcBef>
                <a:spcPts val="0"/>
              </a:spcBef>
              <a:spcAft>
                <a:spcPts val="0"/>
              </a:spcAft>
              <a:buClr>
                <a:schemeClr val="lt1"/>
              </a:buClr>
              <a:buSzPts val="2800"/>
              <a:buFont typeface="Calibri"/>
              <a:buChar char="●"/>
            </a:pPr>
            <a:r>
              <a:rPr lang="en-GB" sz="2800" b="1">
                <a:solidFill>
                  <a:schemeClr val="lt1"/>
                </a:solidFill>
                <a:latin typeface="Calibri"/>
                <a:ea typeface="Calibri"/>
                <a:cs typeface="Calibri"/>
                <a:sym typeface="Calibri"/>
              </a:rPr>
              <a:t>English Riviera Webcams</a:t>
            </a:r>
            <a:endParaRPr sz="2800" b="1">
              <a:solidFill>
                <a:schemeClr val="lt1"/>
              </a:solidFill>
              <a:latin typeface="Calibri"/>
              <a:ea typeface="Calibri"/>
              <a:cs typeface="Calibri"/>
              <a:sym typeface="Calibri"/>
            </a:endParaRPr>
          </a:p>
          <a:p>
            <a:pPr marL="0" lvl="0" indent="0" algn="l" rtl="0">
              <a:spcBef>
                <a:spcPts val="0"/>
              </a:spcBef>
              <a:spcAft>
                <a:spcPts val="0"/>
              </a:spcAft>
              <a:buNone/>
            </a:pPr>
            <a:r>
              <a:rPr lang="en-GB" sz="2100">
                <a:solidFill>
                  <a:schemeClr val="lt1"/>
                </a:solidFill>
                <a:latin typeface="Calibri"/>
                <a:ea typeface="Calibri"/>
                <a:cs typeface="Calibri"/>
                <a:sym typeface="Calibri"/>
              </a:rPr>
              <a:t>Most popular topics on the </a:t>
            </a:r>
            <a:endParaRPr sz="2100">
              <a:solidFill>
                <a:schemeClr val="lt1"/>
              </a:solidFill>
              <a:latin typeface="Calibri"/>
              <a:ea typeface="Calibri"/>
              <a:cs typeface="Calibri"/>
              <a:sym typeface="Calibri"/>
            </a:endParaRPr>
          </a:p>
          <a:p>
            <a:pPr marL="0" lvl="0" indent="0" algn="l" rtl="0">
              <a:spcBef>
                <a:spcPts val="0"/>
              </a:spcBef>
              <a:spcAft>
                <a:spcPts val="0"/>
              </a:spcAft>
              <a:buNone/>
            </a:pPr>
            <a:r>
              <a:rPr lang="en-GB" sz="2100">
                <a:solidFill>
                  <a:schemeClr val="lt1"/>
                </a:solidFill>
                <a:latin typeface="Calibri"/>
                <a:ea typeface="Calibri"/>
                <a:cs typeface="Calibri"/>
                <a:sym typeface="Calibri"/>
              </a:rPr>
              <a:t>website in 2023</a:t>
            </a:r>
            <a:endParaRPr sz="1200"/>
          </a:p>
        </p:txBody>
      </p:sp>
      <p:pic>
        <p:nvPicPr>
          <p:cNvPr id="232" name="Google Shape;232;p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189575" y="4928274"/>
            <a:ext cx="2850601" cy="1381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3661</Words>
  <Application>Microsoft Office PowerPoint</Application>
  <PresentationFormat>Widescreen</PresentationFormat>
  <Paragraphs>289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Custerson</dc:creator>
  <cp:lastModifiedBy>Enquiries</cp:lastModifiedBy>
  <cp:revision>6</cp:revision>
  <dcterms:created xsi:type="dcterms:W3CDTF">2022-02-23T14:50:40Z</dcterms:created>
  <dcterms:modified xsi:type="dcterms:W3CDTF">2024-05-23T09:27:23Z</dcterms:modified>
</cp:coreProperties>
</file>